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6858000" cy="9906000" type="A4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3408" y="-90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84E5-5DF5-49B7-A314-0BF5F7274441}" type="datetimeFigureOut">
              <a:rPr kumimoji="1" lang="ja-JP" altLang="en-US" smtClean="0"/>
              <a:t>2025/1/28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016C-A0BD-4538-8963-2CC7AEF9C8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3301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84E5-5DF5-49B7-A314-0BF5F7274441}" type="datetimeFigureOut">
              <a:rPr kumimoji="1" lang="ja-JP" altLang="en-US" smtClean="0"/>
              <a:t>2025/1/28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016C-A0BD-4538-8963-2CC7AEF9C8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1781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84E5-5DF5-49B7-A314-0BF5F7274441}" type="datetimeFigureOut">
              <a:rPr kumimoji="1" lang="ja-JP" altLang="en-US" smtClean="0"/>
              <a:t>2025/1/28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016C-A0BD-4538-8963-2CC7AEF9C8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1711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84E5-5DF5-49B7-A314-0BF5F7274441}" type="datetimeFigureOut">
              <a:rPr kumimoji="1" lang="ja-JP" altLang="en-US" smtClean="0"/>
              <a:t>2025/1/28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016C-A0BD-4538-8963-2CC7AEF9C8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7492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84E5-5DF5-49B7-A314-0BF5F7274441}" type="datetimeFigureOut">
              <a:rPr kumimoji="1" lang="ja-JP" altLang="en-US" smtClean="0"/>
              <a:t>2025/1/28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016C-A0BD-4538-8963-2CC7AEF9C8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1743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84E5-5DF5-49B7-A314-0BF5F7274441}" type="datetimeFigureOut">
              <a:rPr kumimoji="1" lang="ja-JP" altLang="en-US" smtClean="0"/>
              <a:t>2025/1/28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016C-A0BD-4538-8963-2CC7AEF9C8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20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84E5-5DF5-49B7-A314-0BF5F7274441}" type="datetimeFigureOut">
              <a:rPr kumimoji="1" lang="ja-JP" altLang="en-US" smtClean="0"/>
              <a:t>2025/1/28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016C-A0BD-4538-8963-2CC7AEF9C8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9123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84E5-5DF5-49B7-A314-0BF5F7274441}" type="datetimeFigureOut">
              <a:rPr kumimoji="1" lang="ja-JP" altLang="en-US" smtClean="0"/>
              <a:t>2025/1/28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016C-A0BD-4538-8963-2CC7AEF9C8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4762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84E5-5DF5-49B7-A314-0BF5F7274441}" type="datetimeFigureOut">
              <a:rPr kumimoji="1" lang="ja-JP" altLang="en-US" smtClean="0"/>
              <a:t>2025/1/28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016C-A0BD-4538-8963-2CC7AEF9C8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0301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84E5-5DF5-49B7-A314-0BF5F7274441}" type="datetimeFigureOut">
              <a:rPr kumimoji="1" lang="ja-JP" altLang="en-US" smtClean="0"/>
              <a:t>2025/1/28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016C-A0BD-4538-8963-2CC7AEF9C8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0387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84E5-5DF5-49B7-A314-0BF5F7274441}" type="datetimeFigureOut">
              <a:rPr kumimoji="1" lang="ja-JP" altLang="en-US" smtClean="0"/>
              <a:t>2025/1/28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016C-A0BD-4538-8963-2CC7AEF9C8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0544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984E5-5DF5-49B7-A314-0BF5F7274441}" type="datetimeFigureOut">
              <a:rPr kumimoji="1" lang="ja-JP" altLang="en-US" smtClean="0"/>
              <a:t>2025/1/28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016C-A0BD-4538-8963-2CC7AEF9C8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420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jpeg"/><Relationship Id="rId3" Type="http://schemas.openxmlformats.org/officeDocument/2006/relationships/image" Target="https://betawiki.net/images/thumb/c/ce/WindowsServer2025-10.0.26100.863-Desktop.png/1200px-WindowsServer2025-10.0.26100.863-Desktop.png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6" Type="http://schemas.openxmlformats.org/officeDocument/2006/relationships/image" Target="https://www.ask-corp.jp/news/images_thumb/ask/2022/220804_nvidia_ogp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1.jpeg"/><Relationship Id="rId10" Type="http://schemas.openxmlformats.org/officeDocument/2006/relationships/image" Target="https://www.links.co.jp/wp-content/uploads/2016/04/80PLUS-PLATINUM.jpg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https://media.ark-pc.co.jp/cache/image/item/top/10180033.jpg?width=48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33467" y="344488"/>
            <a:ext cx="6435893" cy="9138910"/>
            <a:chOff x="267" y="329"/>
            <a:chExt cx="11419" cy="16214"/>
          </a:xfrm>
        </p:grpSpPr>
        <p:pic>
          <p:nvPicPr>
            <p:cNvPr id="1027" name="Picture 3" descr="Windows Server 2025 - BetaWiki"/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10" b="12469"/>
            <a:stretch>
              <a:fillRect/>
            </a:stretch>
          </p:blipFill>
          <p:spPr bwMode="auto">
            <a:xfrm>
              <a:off x="267" y="329"/>
              <a:ext cx="11419" cy="50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1022" y="1967"/>
              <a:ext cx="9604" cy="794"/>
              <a:chOff x="917" y="1518"/>
              <a:chExt cx="9604" cy="794"/>
            </a:xfrm>
          </p:grpSpPr>
          <p:grpSp>
            <p:nvGrpSpPr>
              <p:cNvPr id="1026" name="Group 5"/>
              <p:cNvGrpSpPr>
                <a:grpSpLocks/>
              </p:cNvGrpSpPr>
              <p:nvPr/>
            </p:nvGrpSpPr>
            <p:grpSpPr bwMode="auto">
              <a:xfrm>
                <a:off x="917" y="1518"/>
                <a:ext cx="9604" cy="794"/>
                <a:chOff x="917" y="1518"/>
                <a:chExt cx="10650" cy="881"/>
              </a:xfrm>
            </p:grpSpPr>
            <p:grpSp>
              <p:nvGrpSpPr>
                <p:cNvPr id="1035" name="Group 6"/>
                <p:cNvGrpSpPr>
                  <a:grpSpLocks/>
                </p:cNvGrpSpPr>
                <p:nvPr/>
              </p:nvGrpSpPr>
              <p:grpSpPr bwMode="auto">
                <a:xfrm>
                  <a:off x="917" y="1518"/>
                  <a:ext cx="944" cy="881"/>
                  <a:chOff x="3617" y="2015"/>
                  <a:chExt cx="3423" cy="3195"/>
                </a:xfrm>
              </p:grpSpPr>
              <p:sp>
                <p:nvSpPr>
                  <p:cNvPr id="1037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3617" y="2015"/>
                    <a:ext cx="1618" cy="1509"/>
                  </a:xfrm>
                  <a:prstGeom prst="rect">
                    <a:avLst/>
                  </a:prstGeom>
                  <a:solidFill>
                    <a:srgbClr val="FFFFFF"/>
                  </a:solidFill>
                  <a:ln w="76200">
                    <a:solidFill>
                      <a:srgbClr val="000066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74295" tIns="8890" rIns="74295" bIns="88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1038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5422" y="2015"/>
                    <a:ext cx="1618" cy="1509"/>
                  </a:xfrm>
                  <a:prstGeom prst="rect">
                    <a:avLst/>
                  </a:prstGeom>
                  <a:solidFill>
                    <a:srgbClr val="FFFFFF"/>
                  </a:solidFill>
                  <a:ln w="76200">
                    <a:solidFill>
                      <a:srgbClr val="000066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74295" tIns="8890" rIns="74295" bIns="88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1039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3617" y="3701"/>
                    <a:ext cx="1618" cy="1509"/>
                  </a:xfrm>
                  <a:prstGeom prst="rect">
                    <a:avLst/>
                  </a:prstGeom>
                  <a:solidFill>
                    <a:srgbClr val="FFFFFF"/>
                  </a:solidFill>
                  <a:ln w="76200">
                    <a:solidFill>
                      <a:srgbClr val="000066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74295" tIns="8890" rIns="74295" bIns="88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1040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5422" y="3701"/>
                    <a:ext cx="1618" cy="1509"/>
                  </a:xfrm>
                  <a:prstGeom prst="rect">
                    <a:avLst/>
                  </a:prstGeom>
                  <a:solidFill>
                    <a:srgbClr val="FFFFFF"/>
                  </a:solidFill>
                  <a:ln w="76200">
                    <a:solidFill>
                      <a:srgbClr val="000066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74295" tIns="8890" rIns="74295" bIns="88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</p:grpSp>
            <p:sp>
              <p:nvSpPr>
                <p:cNvPr id="1036" name="WordArt 11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2137" y="1682"/>
                  <a:ext cx="9430" cy="717"/>
                </a:xfrm>
                <a:prstGeom prst="rect">
                  <a:avLst/>
                </a:prstGeom>
                <a:extLs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en-US" altLang="ja-JP" sz="800" kern="10" spc="0" smtClean="0">
                      <a:ln w="76200">
                        <a:solidFill>
                          <a:srgbClr val="000066"/>
                        </a:solidFill>
                        <a:round/>
                        <a:headEnd/>
                        <a:tailEnd/>
                      </a:ln>
                      <a:solidFill>
                        <a:srgbClr val="FFFFFF"/>
                      </a:solidFill>
                      <a:effectLst/>
                      <a:latin typeface="ヒラギノ角ゴ6"/>
                      <a:ea typeface="ヒラギノ角ゴ6"/>
                    </a:rPr>
                    <a:t>Windows Server 2025</a:t>
                  </a:r>
                  <a:endParaRPr lang="ja-JP" altLang="en-US" sz="800" kern="10" spc="0">
                    <a:ln w="76200">
                      <a:solidFill>
                        <a:srgbClr val="000066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latin typeface="ヒラギノ角ゴ6"/>
                    <a:ea typeface="ヒラギノ角ゴ6"/>
                  </a:endParaRPr>
                </a:p>
              </p:txBody>
            </p:sp>
          </p:grpSp>
          <p:grpSp>
            <p:nvGrpSpPr>
              <p:cNvPr id="1028" name="Group 12"/>
              <p:cNvGrpSpPr>
                <a:grpSpLocks/>
              </p:cNvGrpSpPr>
              <p:nvPr/>
            </p:nvGrpSpPr>
            <p:grpSpPr bwMode="auto">
              <a:xfrm>
                <a:off x="917" y="1518"/>
                <a:ext cx="9604" cy="794"/>
                <a:chOff x="917" y="1518"/>
                <a:chExt cx="10650" cy="881"/>
              </a:xfrm>
            </p:grpSpPr>
            <p:grpSp>
              <p:nvGrpSpPr>
                <p:cNvPr id="1029" name="Group 13"/>
                <p:cNvGrpSpPr>
                  <a:grpSpLocks/>
                </p:cNvGrpSpPr>
                <p:nvPr/>
              </p:nvGrpSpPr>
              <p:grpSpPr bwMode="auto">
                <a:xfrm>
                  <a:off x="917" y="1518"/>
                  <a:ext cx="944" cy="881"/>
                  <a:chOff x="3617" y="2015"/>
                  <a:chExt cx="3423" cy="3195"/>
                </a:xfrm>
              </p:grpSpPr>
              <p:sp>
                <p:nvSpPr>
                  <p:cNvPr id="1031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3617" y="2015"/>
                    <a:ext cx="1618" cy="1509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8100">
                        <a:solidFill>
                          <a:srgbClr val="000066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74295" tIns="8890" rIns="74295" bIns="88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1032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5422" y="2015"/>
                    <a:ext cx="1618" cy="1509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8100">
                        <a:solidFill>
                          <a:srgbClr val="000066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74295" tIns="8890" rIns="74295" bIns="88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1033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3617" y="3701"/>
                    <a:ext cx="1618" cy="1509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8100">
                        <a:solidFill>
                          <a:srgbClr val="000066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74295" tIns="8890" rIns="74295" bIns="88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1034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5422" y="3701"/>
                    <a:ext cx="1618" cy="1509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8100">
                        <a:solidFill>
                          <a:srgbClr val="000066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74295" tIns="8890" rIns="74295" bIns="88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</p:grpSp>
            <p:sp>
              <p:nvSpPr>
                <p:cNvPr id="1030" name="WordArt 18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2137" y="1682"/>
                  <a:ext cx="9430" cy="717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66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en-US" altLang="ja-JP" sz="800" kern="10" spc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latin typeface="ヒラギノ角ゴ6"/>
                      <a:ea typeface="ヒラギノ角ゴ6"/>
                    </a:rPr>
                    <a:t>Windows Server 2025</a:t>
                  </a:r>
                  <a:endParaRPr lang="ja-JP" altLang="en-US" sz="800" kern="10" spc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ヒラギノ角ゴ6"/>
                    <a:ea typeface="ヒラギノ角ゴ6"/>
                  </a:endParaRPr>
                </a:p>
              </p:txBody>
            </p:sp>
          </p:grpSp>
        </p:grpSp>
        <p:sp>
          <p:nvSpPr>
            <p:cNvPr id="6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1454" y="1227"/>
              <a:ext cx="5729" cy="36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ja-JP" altLang="en-US" sz="800" kern="10" spc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ヒラギノ角ゴ6"/>
                  <a:ea typeface="ヒラギノ角ゴ6"/>
                </a:rPr>
                <a:t>アプライド</a:t>
              </a:r>
              <a:r>
                <a:rPr lang="en-US" altLang="ja-JP" sz="800" kern="10" spc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ヒラギノ角ゴ6"/>
                  <a:ea typeface="ヒラギノ角ゴ6"/>
                </a:rPr>
                <a:t>HPC</a:t>
              </a:r>
              <a:r>
                <a:rPr lang="ja-JP" altLang="en-US" sz="800" kern="10" spc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ヒラギノ角ゴ6"/>
                  <a:ea typeface="ヒラギノ角ゴ6"/>
                </a:rPr>
                <a:t>ソリューション</a:t>
              </a:r>
              <a:endParaRPr lang="ja-JP" altLang="en-US" sz="800" kern="10" spc="0">
                <a:ln>
                  <a:noFill/>
                </a:ln>
                <a:solidFill>
                  <a:srgbClr val="000000"/>
                </a:solidFill>
                <a:effectLst/>
                <a:latin typeface="ヒラギノ角ゴ6"/>
                <a:ea typeface="ヒラギノ角ゴ6"/>
              </a:endParaRPr>
            </a:p>
          </p:txBody>
        </p:sp>
        <p:sp>
          <p:nvSpPr>
            <p:cNvPr id="7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2332" y="2970"/>
              <a:ext cx="7159" cy="616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ja-JP" altLang="en-US" sz="800" kern="10" spc="0" smtClean="0">
                  <a:ln w="76200">
                    <a:solidFill>
                      <a:srgbClr val="000066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latin typeface="ヒラギノ角ゴ6"/>
                  <a:ea typeface="ヒラギノ角ゴ6"/>
                </a:rPr>
                <a:t>搭載ワークステーション</a:t>
              </a:r>
              <a:endParaRPr lang="ja-JP" altLang="en-US" sz="800" kern="10" spc="0">
                <a:ln w="76200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ヒラギノ角ゴ6"/>
                <a:ea typeface="ヒラギノ角ゴ6"/>
              </a:endParaRPr>
            </a:p>
          </p:txBody>
        </p:sp>
        <p:sp>
          <p:nvSpPr>
            <p:cNvPr id="8" name="テキスト ボックス 13"/>
            <p:cNvSpPr>
              <a:spLocks/>
            </p:cNvSpPr>
            <p:nvPr/>
          </p:nvSpPr>
          <p:spPr bwMode="auto">
            <a:xfrm>
              <a:off x="7404" y="1050"/>
              <a:ext cx="2838" cy="598"/>
            </a:xfrm>
            <a:custGeom>
              <a:avLst/>
              <a:gdLst>
                <a:gd name="T0" fmla="*/ 1422648 w 3145929"/>
                <a:gd name="T1" fmla="*/ 287982 h 676870"/>
                <a:gd name="T2" fmla="*/ 1639193 w 3145929"/>
                <a:gd name="T3" fmla="*/ 279946 h 676870"/>
                <a:gd name="T4" fmla="*/ 1689646 w 3145929"/>
                <a:gd name="T5" fmla="*/ 203150 h 676870"/>
                <a:gd name="T6" fmla="*/ 1622227 w 3145929"/>
                <a:gd name="T7" fmla="*/ 124123 h 676870"/>
                <a:gd name="T8" fmla="*/ 1422648 w 3145929"/>
                <a:gd name="T9" fmla="*/ 121890 h 676870"/>
                <a:gd name="T10" fmla="*/ 2697213 w 3145929"/>
                <a:gd name="T11" fmla="*/ 168994 h 676870"/>
                <a:gd name="T12" fmla="*/ 2698552 w 3145929"/>
                <a:gd name="T13" fmla="*/ 506536 h 676870"/>
                <a:gd name="T14" fmla="*/ 2958629 w 3145929"/>
                <a:gd name="T15" fmla="*/ 506983 h 676870"/>
                <a:gd name="T16" fmla="*/ 2959969 w 3145929"/>
                <a:gd name="T17" fmla="*/ 168324 h 676870"/>
                <a:gd name="T18" fmla="*/ 1861245 w 3145929"/>
                <a:gd name="T19" fmla="*/ 11162 h 676870"/>
                <a:gd name="T20" fmla="*/ 2170212 w 3145929"/>
                <a:gd name="T21" fmla="*/ 495598 h 676870"/>
                <a:gd name="T22" fmla="*/ 2470696 w 3145929"/>
                <a:gd name="T23" fmla="*/ 11162 h 676870"/>
                <a:gd name="T24" fmla="*/ 2095203 w 3145929"/>
                <a:gd name="T25" fmla="*/ 665708 h 676870"/>
                <a:gd name="T26" fmla="*/ 1290489 w 3145929"/>
                <a:gd name="T27" fmla="*/ 11162 h 676870"/>
                <a:gd name="T28" fmla="*/ 1721123 w 3145929"/>
                <a:gd name="T29" fmla="*/ 28798 h 676870"/>
                <a:gd name="T30" fmla="*/ 1825824 w 3145929"/>
                <a:gd name="T31" fmla="*/ 194667 h 676870"/>
                <a:gd name="T32" fmla="*/ 1653034 w 3145929"/>
                <a:gd name="T33" fmla="*/ 376833 h 676870"/>
                <a:gd name="T34" fmla="*/ 1799035 w 3145929"/>
                <a:gd name="T35" fmla="*/ 538014 h 676870"/>
                <a:gd name="T36" fmla="*/ 1720900 w 3145929"/>
                <a:gd name="T37" fmla="*/ 665708 h 676870"/>
                <a:gd name="T38" fmla="*/ 1555701 w 3145929"/>
                <a:gd name="T39" fmla="*/ 427062 h 676870"/>
                <a:gd name="T40" fmla="*/ 1449437 w 3145929"/>
                <a:gd name="T41" fmla="*/ 392460 h 676870"/>
                <a:gd name="T42" fmla="*/ 1422648 w 3145929"/>
                <a:gd name="T43" fmla="*/ 665708 h 676870"/>
                <a:gd name="T44" fmla="*/ 1290489 w 3145929"/>
                <a:gd name="T45" fmla="*/ 11162 h 676870"/>
                <a:gd name="T46" fmla="*/ 1165771 w 3145929"/>
                <a:gd name="T47" fmla="*/ 11162 h 676870"/>
                <a:gd name="T48" fmla="*/ 812602 w 3145929"/>
                <a:gd name="T49" fmla="*/ 121890 h 676870"/>
                <a:gd name="T50" fmla="*/ 1141214 w 3145929"/>
                <a:gd name="T51" fmla="*/ 266998 h 676870"/>
                <a:gd name="T52" fmla="*/ 812602 w 3145929"/>
                <a:gd name="T53" fmla="*/ 377279 h 676870"/>
                <a:gd name="T54" fmla="*/ 1178272 w 3145929"/>
                <a:gd name="T55" fmla="*/ 555426 h 676870"/>
                <a:gd name="T56" fmla="*/ 680443 w 3145929"/>
                <a:gd name="T57" fmla="*/ 665708 h 676870"/>
                <a:gd name="T58" fmla="*/ 2827586 w 3145929"/>
                <a:gd name="T59" fmla="*/ 0 h 676870"/>
                <a:gd name="T60" fmla="*/ 3145929 w 3145929"/>
                <a:gd name="T61" fmla="*/ 339328 h 676870"/>
                <a:gd name="T62" fmla="*/ 2829372 w 3145929"/>
                <a:gd name="T63" fmla="*/ 676870 h 676870"/>
                <a:gd name="T64" fmla="*/ 2511029 w 3145929"/>
                <a:gd name="T65" fmla="*/ 342453 h 676870"/>
                <a:gd name="T66" fmla="*/ 2601888 w 3145929"/>
                <a:gd name="T67" fmla="*/ 84832 h 676870"/>
                <a:gd name="T68" fmla="*/ 2827586 w 3145929"/>
                <a:gd name="T69" fmla="*/ 0 h 676870"/>
                <a:gd name="T70" fmla="*/ 501402 w 3145929"/>
                <a:gd name="T71" fmla="*/ 70991 h 676870"/>
                <a:gd name="T72" fmla="*/ 437555 w 3145929"/>
                <a:gd name="T73" fmla="*/ 222796 h 676870"/>
                <a:gd name="T74" fmla="*/ 299591 w 3145929"/>
                <a:gd name="T75" fmla="*/ 112960 h 676870"/>
                <a:gd name="T76" fmla="*/ 136178 w 3145929"/>
                <a:gd name="T77" fmla="*/ 334417 h 676870"/>
                <a:gd name="T78" fmla="*/ 296912 w 3145929"/>
                <a:gd name="T79" fmla="*/ 563910 h 676870"/>
                <a:gd name="T80" fmla="*/ 442020 w 3145929"/>
                <a:gd name="T81" fmla="*/ 425053 h 676870"/>
                <a:gd name="T82" fmla="*/ 472157 w 3145929"/>
                <a:gd name="T83" fmla="*/ 624855 h 676870"/>
                <a:gd name="T84" fmla="*/ 83939 w 3145929"/>
                <a:gd name="T85" fmla="*/ 587797 h 676870"/>
                <a:gd name="T86" fmla="*/ 84386 w 3145929"/>
                <a:gd name="T87" fmla="*/ 90413 h 676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145929" h="676870">
                  <a:moveTo>
                    <a:pt x="1422648" y="121890"/>
                  </a:moveTo>
                  <a:lnTo>
                    <a:pt x="1422648" y="287982"/>
                  </a:lnTo>
                  <a:lnTo>
                    <a:pt x="1520428" y="287982"/>
                  </a:lnTo>
                  <a:cubicBezTo>
                    <a:pt x="1583829" y="287982"/>
                    <a:pt x="1623417" y="285303"/>
                    <a:pt x="1639193" y="279946"/>
                  </a:cubicBezTo>
                  <a:cubicBezTo>
                    <a:pt x="1654969" y="274588"/>
                    <a:pt x="1667322" y="265360"/>
                    <a:pt x="1676251" y="252264"/>
                  </a:cubicBezTo>
                  <a:cubicBezTo>
                    <a:pt x="1685181" y="239167"/>
                    <a:pt x="1689646" y="222796"/>
                    <a:pt x="1689646" y="203150"/>
                  </a:cubicBezTo>
                  <a:cubicBezTo>
                    <a:pt x="1689646" y="181124"/>
                    <a:pt x="1683767" y="163339"/>
                    <a:pt x="1672010" y="149795"/>
                  </a:cubicBezTo>
                  <a:cubicBezTo>
                    <a:pt x="1660252" y="136252"/>
                    <a:pt x="1643658" y="127694"/>
                    <a:pt x="1622227" y="124123"/>
                  </a:cubicBezTo>
                  <a:cubicBezTo>
                    <a:pt x="1611511" y="122634"/>
                    <a:pt x="1579364" y="121890"/>
                    <a:pt x="1525786" y="121890"/>
                  </a:cubicBezTo>
                  <a:lnTo>
                    <a:pt x="1422648" y="121890"/>
                  </a:lnTo>
                  <a:close/>
                  <a:moveTo>
                    <a:pt x="2828925" y="112960"/>
                  </a:moveTo>
                  <a:cubicBezTo>
                    <a:pt x="2774454" y="112960"/>
                    <a:pt x="2730550" y="131638"/>
                    <a:pt x="2697213" y="168994"/>
                  </a:cubicBezTo>
                  <a:cubicBezTo>
                    <a:pt x="2663875" y="206350"/>
                    <a:pt x="2647206" y="262682"/>
                    <a:pt x="2647206" y="337989"/>
                  </a:cubicBezTo>
                  <a:cubicBezTo>
                    <a:pt x="2647206" y="412105"/>
                    <a:pt x="2664322" y="468288"/>
                    <a:pt x="2698552" y="506536"/>
                  </a:cubicBezTo>
                  <a:cubicBezTo>
                    <a:pt x="2732782" y="544785"/>
                    <a:pt x="2776240" y="563910"/>
                    <a:pt x="2828925" y="563910"/>
                  </a:cubicBezTo>
                  <a:cubicBezTo>
                    <a:pt x="2881611" y="563910"/>
                    <a:pt x="2924845" y="544934"/>
                    <a:pt x="2958629" y="506983"/>
                  </a:cubicBezTo>
                  <a:cubicBezTo>
                    <a:pt x="2992413" y="469032"/>
                    <a:pt x="3009305" y="412105"/>
                    <a:pt x="3009305" y="336203"/>
                  </a:cubicBezTo>
                  <a:cubicBezTo>
                    <a:pt x="3009305" y="261193"/>
                    <a:pt x="2992860" y="205234"/>
                    <a:pt x="2959969" y="168324"/>
                  </a:cubicBezTo>
                  <a:cubicBezTo>
                    <a:pt x="2927078" y="131415"/>
                    <a:pt x="2883397" y="112960"/>
                    <a:pt x="2828925" y="112960"/>
                  </a:cubicBezTo>
                  <a:close/>
                  <a:moveTo>
                    <a:pt x="1861245" y="11162"/>
                  </a:moveTo>
                  <a:lnTo>
                    <a:pt x="2004566" y="11162"/>
                  </a:lnTo>
                  <a:lnTo>
                    <a:pt x="2170212" y="495598"/>
                  </a:lnTo>
                  <a:lnTo>
                    <a:pt x="2330500" y="11162"/>
                  </a:lnTo>
                  <a:lnTo>
                    <a:pt x="2470696" y="11162"/>
                  </a:lnTo>
                  <a:lnTo>
                    <a:pt x="2236292" y="665708"/>
                  </a:lnTo>
                  <a:lnTo>
                    <a:pt x="2095203" y="665708"/>
                  </a:lnTo>
                  <a:lnTo>
                    <a:pt x="1861245" y="11162"/>
                  </a:lnTo>
                  <a:close/>
                  <a:moveTo>
                    <a:pt x="1290489" y="11162"/>
                  </a:moveTo>
                  <a:lnTo>
                    <a:pt x="1568649" y="11162"/>
                  </a:lnTo>
                  <a:cubicBezTo>
                    <a:pt x="1638598" y="11162"/>
                    <a:pt x="1689423" y="17041"/>
                    <a:pt x="1721123" y="28798"/>
                  </a:cubicBezTo>
                  <a:cubicBezTo>
                    <a:pt x="1752823" y="40556"/>
                    <a:pt x="1778199" y="61466"/>
                    <a:pt x="1797249" y="91529"/>
                  </a:cubicBezTo>
                  <a:cubicBezTo>
                    <a:pt x="1816299" y="121592"/>
                    <a:pt x="1825824" y="155972"/>
                    <a:pt x="1825824" y="194667"/>
                  </a:cubicBezTo>
                  <a:cubicBezTo>
                    <a:pt x="1825824" y="243780"/>
                    <a:pt x="1811387" y="284336"/>
                    <a:pt x="1782515" y="316334"/>
                  </a:cubicBezTo>
                  <a:cubicBezTo>
                    <a:pt x="1753642" y="348332"/>
                    <a:pt x="1710482" y="368498"/>
                    <a:pt x="1653034" y="376833"/>
                  </a:cubicBezTo>
                  <a:cubicBezTo>
                    <a:pt x="1681609" y="393501"/>
                    <a:pt x="1705198" y="411807"/>
                    <a:pt x="1723802" y="431750"/>
                  </a:cubicBezTo>
                  <a:cubicBezTo>
                    <a:pt x="1742405" y="451693"/>
                    <a:pt x="1767483" y="487114"/>
                    <a:pt x="1799035" y="538014"/>
                  </a:cubicBezTo>
                  <a:lnTo>
                    <a:pt x="1878955" y="665708"/>
                  </a:lnTo>
                  <a:lnTo>
                    <a:pt x="1720900" y="665708"/>
                  </a:lnTo>
                  <a:lnTo>
                    <a:pt x="1625352" y="523280"/>
                  </a:lnTo>
                  <a:cubicBezTo>
                    <a:pt x="1591419" y="472380"/>
                    <a:pt x="1568202" y="440308"/>
                    <a:pt x="1555701" y="427062"/>
                  </a:cubicBezTo>
                  <a:cubicBezTo>
                    <a:pt x="1543199" y="413817"/>
                    <a:pt x="1529953" y="404738"/>
                    <a:pt x="1515963" y="399827"/>
                  </a:cubicBezTo>
                  <a:cubicBezTo>
                    <a:pt x="1501974" y="394915"/>
                    <a:pt x="1479798" y="392460"/>
                    <a:pt x="1449437" y="392460"/>
                  </a:cubicBezTo>
                  <a:lnTo>
                    <a:pt x="1422648" y="392460"/>
                  </a:lnTo>
                  <a:lnTo>
                    <a:pt x="1422648" y="665708"/>
                  </a:lnTo>
                  <a:lnTo>
                    <a:pt x="1290489" y="665708"/>
                  </a:lnTo>
                  <a:lnTo>
                    <a:pt x="1290489" y="11162"/>
                  </a:lnTo>
                  <a:close/>
                  <a:moveTo>
                    <a:pt x="680443" y="11162"/>
                  </a:moveTo>
                  <a:lnTo>
                    <a:pt x="1165771" y="11162"/>
                  </a:lnTo>
                  <a:lnTo>
                    <a:pt x="1165771" y="121890"/>
                  </a:lnTo>
                  <a:lnTo>
                    <a:pt x="812602" y="121890"/>
                  </a:lnTo>
                  <a:lnTo>
                    <a:pt x="812602" y="266998"/>
                  </a:lnTo>
                  <a:lnTo>
                    <a:pt x="1141214" y="266998"/>
                  </a:lnTo>
                  <a:lnTo>
                    <a:pt x="1141214" y="377279"/>
                  </a:lnTo>
                  <a:lnTo>
                    <a:pt x="812602" y="377279"/>
                  </a:lnTo>
                  <a:lnTo>
                    <a:pt x="812602" y="555426"/>
                  </a:lnTo>
                  <a:lnTo>
                    <a:pt x="1178272" y="555426"/>
                  </a:lnTo>
                  <a:lnTo>
                    <a:pt x="1178272" y="665708"/>
                  </a:lnTo>
                  <a:lnTo>
                    <a:pt x="680443" y="665708"/>
                  </a:lnTo>
                  <a:lnTo>
                    <a:pt x="680443" y="11162"/>
                  </a:lnTo>
                  <a:close/>
                  <a:moveTo>
                    <a:pt x="2827586" y="0"/>
                  </a:moveTo>
                  <a:cubicBezTo>
                    <a:pt x="2924027" y="0"/>
                    <a:pt x="3001194" y="29914"/>
                    <a:pt x="3059088" y="89743"/>
                  </a:cubicBezTo>
                  <a:cubicBezTo>
                    <a:pt x="3116982" y="149572"/>
                    <a:pt x="3145929" y="232767"/>
                    <a:pt x="3145929" y="339328"/>
                  </a:cubicBezTo>
                  <a:cubicBezTo>
                    <a:pt x="3145929" y="444996"/>
                    <a:pt x="3117206" y="527670"/>
                    <a:pt x="3059758" y="587350"/>
                  </a:cubicBezTo>
                  <a:cubicBezTo>
                    <a:pt x="3002310" y="647030"/>
                    <a:pt x="2925515" y="676870"/>
                    <a:pt x="2829372" y="676870"/>
                  </a:cubicBezTo>
                  <a:cubicBezTo>
                    <a:pt x="2732038" y="676870"/>
                    <a:pt x="2654648" y="647179"/>
                    <a:pt x="2597200" y="587797"/>
                  </a:cubicBezTo>
                  <a:cubicBezTo>
                    <a:pt x="2539752" y="528414"/>
                    <a:pt x="2511029" y="446633"/>
                    <a:pt x="2511029" y="342453"/>
                  </a:cubicBezTo>
                  <a:cubicBezTo>
                    <a:pt x="2511029" y="275778"/>
                    <a:pt x="2521000" y="219819"/>
                    <a:pt x="2540943" y="174575"/>
                  </a:cubicBezTo>
                  <a:cubicBezTo>
                    <a:pt x="2555826" y="141238"/>
                    <a:pt x="2576141" y="111323"/>
                    <a:pt x="2601888" y="84832"/>
                  </a:cubicBezTo>
                  <a:cubicBezTo>
                    <a:pt x="2627635" y="58340"/>
                    <a:pt x="2655838" y="38695"/>
                    <a:pt x="2686497" y="25896"/>
                  </a:cubicBezTo>
                  <a:cubicBezTo>
                    <a:pt x="2727276" y="8632"/>
                    <a:pt x="2774306" y="0"/>
                    <a:pt x="2827586" y="0"/>
                  </a:cubicBezTo>
                  <a:close/>
                  <a:moveTo>
                    <a:pt x="306289" y="0"/>
                  </a:moveTo>
                  <a:cubicBezTo>
                    <a:pt x="386358" y="0"/>
                    <a:pt x="451396" y="23664"/>
                    <a:pt x="501402" y="70991"/>
                  </a:cubicBezTo>
                  <a:cubicBezTo>
                    <a:pt x="531168" y="98971"/>
                    <a:pt x="553492" y="139154"/>
                    <a:pt x="568375" y="191542"/>
                  </a:cubicBezTo>
                  <a:lnTo>
                    <a:pt x="437555" y="222796"/>
                  </a:lnTo>
                  <a:cubicBezTo>
                    <a:pt x="429816" y="188863"/>
                    <a:pt x="413668" y="162074"/>
                    <a:pt x="389111" y="142428"/>
                  </a:cubicBezTo>
                  <a:cubicBezTo>
                    <a:pt x="364555" y="122783"/>
                    <a:pt x="334714" y="112960"/>
                    <a:pt x="299591" y="112960"/>
                  </a:cubicBezTo>
                  <a:cubicBezTo>
                    <a:pt x="251073" y="112960"/>
                    <a:pt x="211708" y="130373"/>
                    <a:pt x="181496" y="165199"/>
                  </a:cubicBezTo>
                  <a:cubicBezTo>
                    <a:pt x="151284" y="200025"/>
                    <a:pt x="136178" y="256431"/>
                    <a:pt x="136178" y="334417"/>
                  </a:cubicBezTo>
                  <a:cubicBezTo>
                    <a:pt x="136178" y="417165"/>
                    <a:pt x="151061" y="476101"/>
                    <a:pt x="180826" y="511225"/>
                  </a:cubicBezTo>
                  <a:cubicBezTo>
                    <a:pt x="210592" y="546348"/>
                    <a:pt x="249287" y="563910"/>
                    <a:pt x="296912" y="563910"/>
                  </a:cubicBezTo>
                  <a:cubicBezTo>
                    <a:pt x="332036" y="563910"/>
                    <a:pt x="362248" y="552748"/>
                    <a:pt x="387548" y="530423"/>
                  </a:cubicBezTo>
                  <a:cubicBezTo>
                    <a:pt x="412850" y="508099"/>
                    <a:pt x="431007" y="472976"/>
                    <a:pt x="442020" y="425053"/>
                  </a:cubicBezTo>
                  <a:lnTo>
                    <a:pt x="570161" y="465683"/>
                  </a:lnTo>
                  <a:cubicBezTo>
                    <a:pt x="550515" y="537121"/>
                    <a:pt x="517847" y="590178"/>
                    <a:pt x="472157" y="624855"/>
                  </a:cubicBezTo>
                  <a:cubicBezTo>
                    <a:pt x="426467" y="659532"/>
                    <a:pt x="368498" y="676870"/>
                    <a:pt x="298252" y="676870"/>
                  </a:cubicBezTo>
                  <a:cubicBezTo>
                    <a:pt x="211336" y="676870"/>
                    <a:pt x="139898" y="647179"/>
                    <a:pt x="83939" y="587797"/>
                  </a:cubicBezTo>
                  <a:cubicBezTo>
                    <a:pt x="27980" y="528414"/>
                    <a:pt x="0" y="447228"/>
                    <a:pt x="0" y="344239"/>
                  </a:cubicBezTo>
                  <a:cubicBezTo>
                    <a:pt x="0" y="235297"/>
                    <a:pt x="28129" y="150688"/>
                    <a:pt x="84386" y="90413"/>
                  </a:cubicBezTo>
                  <a:cubicBezTo>
                    <a:pt x="140643" y="30138"/>
                    <a:pt x="214610" y="0"/>
                    <a:pt x="3062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cxnSp>
          <p:nvCxnSpPr>
            <p:cNvPr id="1046" name="AutoShape 22"/>
            <p:cNvCxnSpPr>
              <a:cxnSpLocks noChangeShapeType="1"/>
            </p:cNvCxnSpPr>
            <p:nvPr/>
          </p:nvCxnSpPr>
          <p:spPr bwMode="auto">
            <a:xfrm>
              <a:off x="992" y="1730"/>
              <a:ext cx="9634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" name="WordArt 23"/>
            <p:cNvSpPr>
              <a:spLocks noChangeArrowheads="1" noChangeShapeType="1" noTextEdit="1"/>
            </p:cNvSpPr>
            <p:nvPr/>
          </p:nvSpPr>
          <p:spPr bwMode="auto">
            <a:xfrm>
              <a:off x="2332" y="2970"/>
              <a:ext cx="7159" cy="61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76200">
                  <a:solidFill>
                    <a:srgbClr val="000066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ja-JP" altLang="en-US" sz="800" kern="10" spc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ヒラギノ角ゴ6"/>
                  <a:ea typeface="ヒラギノ角ゴ6"/>
                </a:rPr>
                <a:t>搭載ワークステーション</a:t>
              </a:r>
              <a:endParaRPr lang="ja-JP" altLang="en-US" sz="800" kern="10" spc="0">
                <a:ln>
                  <a:noFill/>
                </a:ln>
                <a:solidFill>
                  <a:srgbClr val="FFFFFF"/>
                </a:solidFill>
                <a:effectLst/>
                <a:latin typeface="ヒラギノ角ゴ6"/>
                <a:ea typeface="ヒラギノ角ゴ6"/>
              </a:endParaRPr>
            </a:p>
          </p:txBody>
        </p:sp>
        <p:sp>
          <p:nvSpPr>
            <p:cNvPr id="10" name="Rectangle 24"/>
            <p:cNvSpPr>
              <a:spLocks noChangeArrowheads="1"/>
            </p:cNvSpPr>
            <p:nvPr/>
          </p:nvSpPr>
          <p:spPr bwMode="auto">
            <a:xfrm>
              <a:off x="1220" y="3890"/>
              <a:ext cx="9250" cy="5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" name="Rectangle 25"/>
            <p:cNvSpPr>
              <a:spLocks noChangeArrowheads="1"/>
            </p:cNvSpPr>
            <p:nvPr/>
          </p:nvSpPr>
          <p:spPr bwMode="auto">
            <a:xfrm>
              <a:off x="1220" y="4520"/>
              <a:ext cx="9250" cy="5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3314" y="4029"/>
              <a:ext cx="5061" cy="22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ja-JP" altLang="en-US" sz="800" kern="10" spc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ヒラギノ角ゴ6"/>
                  <a:ea typeface="ヒラギノ角ゴ6"/>
                </a:rPr>
                <a:t>高度な多層セキュリティで進化する脅威から保護</a:t>
              </a:r>
              <a:endParaRPr lang="ja-JP" altLang="en-US" sz="800" kern="10" spc="0">
                <a:ln>
                  <a:noFill/>
                </a:ln>
                <a:solidFill>
                  <a:srgbClr val="FFFFFF"/>
                </a:solidFill>
                <a:effectLst/>
                <a:latin typeface="ヒラギノ角ゴ6"/>
                <a:ea typeface="ヒラギノ角ゴ6"/>
              </a:endParaRPr>
            </a:p>
          </p:txBody>
        </p:sp>
        <p:sp>
          <p:nvSpPr>
            <p:cNvPr id="13" name="WordArt 27"/>
            <p:cNvSpPr>
              <a:spLocks noChangeArrowheads="1" noChangeShapeType="1" noTextEdit="1"/>
            </p:cNvSpPr>
            <p:nvPr/>
          </p:nvSpPr>
          <p:spPr bwMode="auto">
            <a:xfrm>
              <a:off x="2504" y="4660"/>
              <a:ext cx="6896" cy="22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en-US" altLang="ja-JP" sz="800" kern="10" spc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ヒラギノ角ゴ6"/>
                  <a:ea typeface="ヒラギノ角ゴ6"/>
                </a:rPr>
                <a:t>NVMe</a:t>
              </a:r>
              <a:r>
                <a:rPr lang="ja-JP" altLang="en-US" sz="800" kern="10" spc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ヒラギノ角ゴ6"/>
                  <a:ea typeface="ヒラギノ角ゴ6"/>
                </a:rPr>
                <a:t>最適化によるストレージ高速化＆</a:t>
              </a:r>
              <a:r>
                <a:rPr lang="en-US" altLang="ja-JP" sz="800" kern="10" spc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ヒラギノ角ゴ6"/>
                  <a:ea typeface="ヒラギノ角ゴ6"/>
                </a:rPr>
                <a:t>SMB over QUIC</a:t>
              </a:r>
              <a:r>
                <a:rPr lang="ja-JP" altLang="en-US" sz="800" kern="10" spc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ヒラギノ角ゴ6"/>
                  <a:ea typeface="ヒラギノ角ゴ6"/>
                </a:rPr>
                <a:t>が利用可能に</a:t>
              </a:r>
              <a:endParaRPr lang="ja-JP" altLang="en-US" sz="800" kern="10" spc="0">
                <a:ln>
                  <a:noFill/>
                </a:ln>
                <a:solidFill>
                  <a:srgbClr val="FFFFFF"/>
                </a:solidFill>
                <a:effectLst/>
                <a:latin typeface="ヒラギノ角ゴ6"/>
                <a:ea typeface="ヒラギノ角ゴ6"/>
              </a:endParaRPr>
            </a:p>
          </p:txBody>
        </p:sp>
        <p:sp>
          <p:nvSpPr>
            <p:cNvPr id="14" name="Rectangle 28"/>
            <p:cNvSpPr>
              <a:spLocks noChangeArrowheads="1"/>
            </p:cNvSpPr>
            <p:nvPr/>
          </p:nvSpPr>
          <p:spPr bwMode="auto">
            <a:xfrm>
              <a:off x="895" y="5717"/>
              <a:ext cx="10314" cy="100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" name="Rectangle 29"/>
            <p:cNvSpPr>
              <a:spLocks noChangeArrowheads="1"/>
            </p:cNvSpPr>
            <p:nvPr/>
          </p:nvSpPr>
          <p:spPr bwMode="auto">
            <a:xfrm>
              <a:off x="888" y="6708"/>
              <a:ext cx="10321" cy="460"/>
            </a:xfrm>
            <a:prstGeom prst="rect">
              <a:avLst/>
            </a:prstGeom>
            <a:solidFill>
              <a:srgbClr val="DBE5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" name="WordArt 30"/>
            <p:cNvSpPr>
              <a:spLocks noChangeArrowheads="1" noChangeShapeType="1" noTextEdit="1"/>
            </p:cNvSpPr>
            <p:nvPr/>
          </p:nvSpPr>
          <p:spPr bwMode="auto">
            <a:xfrm>
              <a:off x="3803" y="6825"/>
              <a:ext cx="4172" cy="22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en-US" altLang="ja-JP" sz="800" kern="10" spc="0" smtClean="0">
                  <a:ln>
                    <a:noFill/>
                  </a:ln>
                  <a:solidFill>
                    <a:srgbClr val="000066"/>
                  </a:solidFill>
                  <a:effectLst/>
                  <a:latin typeface="ヒラギノ角ゴ5"/>
                  <a:ea typeface="ヒラギノ角ゴ5"/>
                </a:rPr>
                <a:t>Windows Server 2025</a:t>
              </a:r>
              <a:r>
                <a:rPr lang="ja-JP" altLang="en-US" sz="800" kern="10" spc="0" smtClean="0">
                  <a:ln>
                    <a:noFill/>
                  </a:ln>
                  <a:solidFill>
                    <a:srgbClr val="000066"/>
                  </a:solidFill>
                  <a:effectLst/>
                  <a:latin typeface="ヒラギノ角ゴ5"/>
                  <a:ea typeface="ヒラギノ角ゴ5"/>
                </a:rPr>
                <a:t>搭載モデル</a:t>
              </a:r>
              <a:endParaRPr lang="ja-JP" altLang="en-US" sz="800" kern="10" spc="0">
                <a:ln>
                  <a:noFill/>
                </a:ln>
                <a:solidFill>
                  <a:srgbClr val="000066"/>
                </a:solidFill>
                <a:effectLst/>
                <a:latin typeface="ヒラギノ角ゴ5"/>
                <a:ea typeface="ヒラギノ角ゴ5"/>
              </a:endParaRPr>
            </a:p>
          </p:txBody>
        </p:sp>
        <p:grpSp>
          <p:nvGrpSpPr>
            <p:cNvPr id="17" name="Group 31"/>
            <p:cNvGrpSpPr>
              <a:grpSpLocks/>
            </p:cNvGrpSpPr>
            <p:nvPr/>
          </p:nvGrpSpPr>
          <p:grpSpPr bwMode="auto">
            <a:xfrm>
              <a:off x="2126" y="5932"/>
              <a:ext cx="7879" cy="616"/>
              <a:chOff x="1220" y="5894"/>
              <a:chExt cx="8360" cy="654"/>
            </a:xfrm>
          </p:grpSpPr>
          <p:sp>
            <p:nvSpPr>
              <p:cNvPr id="61" name="WordArt 32"/>
              <p:cNvSpPr>
                <a:spLocks noChangeArrowheads="1" noChangeShapeType="1" noTextEdit="1"/>
              </p:cNvSpPr>
              <p:nvPr/>
            </p:nvSpPr>
            <p:spPr bwMode="auto">
              <a:xfrm>
                <a:off x="5061" y="6008"/>
                <a:ext cx="4519" cy="540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l" rtl="0">
                  <a:buNone/>
                </a:pPr>
                <a:r>
                  <a:rPr lang="en-US" altLang="ja-JP" sz="800" kern="10" spc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ヒラギノ角ゴ6"/>
                    <a:ea typeface="ヒラギノ角ゴ6"/>
                  </a:rPr>
                  <a:t>WorkStation</a:t>
                </a:r>
                <a:endParaRPr lang="ja-JP" altLang="en-US" sz="800" kern="10" spc="0">
                  <a:ln>
                    <a:noFill/>
                  </a:ln>
                  <a:solidFill>
                    <a:srgbClr val="FFFFFF"/>
                  </a:solidFill>
                  <a:effectLst/>
                  <a:latin typeface="ヒラギノ角ゴ6"/>
                  <a:ea typeface="ヒラギノ角ゴ6"/>
                </a:endParaRPr>
              </a:p>
            </p:txBody>
          </p:sp>
          <p:grpSp>
            <p:nvGrpSpPr>
              <p:cNvPr id="62" name="Group 33"/>
              <p:cNvGrpSpPr>
                <a:grpSpLocks/>
              </p:cNvGrpSpPr>
              <p:nvPr/>
            </p:nvGrpSpPr>
            <p:grpSpPr bwMode="auto">
              <a:xfrm>
                <a:off x="1220" y="5894"/>
                <a:ext cx="2310" cy="638"/>
                <a:chOff x="1220" y="5894"/>
                <a:chExt cx="2310" cy="638"/>
              </a:xfrm>
            </p:grpSpPr>
            <p:sp>
              <p:nvSpPr>
                <p:cNvPr id="1024" name="テキスト ボックス 13"/>
                <p:cNvSpPr>
                  <a:spLocks/>
                </p:cNvSpPr>
                <p:nvPr/>
              </p:nvSpPr>
              <p:spPr bwMode="auto">
                <a:xfrm>
                  <a:off x="1220" y="6045"/>
                  <a:ext cx="2310" cy="487"/>
                </a:xfrm>
                <a:custGeom>
                  <a:avLst/>
                  <a:gdLst>
                    <a:gd name="T0" fmla="*/ 1422648 w 3145929"/>
                    <a:gd name="T1" fmla="*/ 287982 h 676870"/>
                    <a:gd name="T2" fmla="*/ 1639193 w 3145929"/>
                    <a:gd name="T3" fmla="*/ 279946 h 676870"/>
                    <a:gd name="T4" fmla="*/ 1689646 w 3145929"/>
                    <a:gd name="T5" fmla="*/ 203150 h 676870"/>
                    <a:gd name="T6" fmla="*/ 1622227 w 3145929"/>
                    <a:gd name="T7" fmla="*/ 124123 h 676870"/>
                    <a:gd name="T8" fmla="*/ 1422648 w 3145929"/>
                    <a:gd name="T9" fmla="*/ 121890 h 676870"/>
                    <a:gd name="T10" fmla="*/ 2697213 w 3145929"/>
                    <a:gd name="T11" fmla="*/ 168994 h 676870"/>
                    <a:gd name="T12" fmla="*/ 2698552 w 3145929"/>
                    <a:gd name="T13" fmla="*/ 506536 h 676870"/>
                    <a:gd name="T14" fmla="*/ 2958629 w 3145929"/>
                    <a:gd name="T15" fmla="*/ 506983 h 676870"/>
                    <a:gd name="T16" fmla="*/ 2959969 w 3145929"/>
                    <a:gd name="T17" fmla="*/ 168324 h 676870"/>
                    <a:gd name="T18" fmla="*/ 1861245 w 3145929"/>
                    <a:gd name="T19" fmla="*/ 11162 h 676870"/>
                    <a:gd name="T20" fmla="*/ 2170212 w 3145929"/>
                    <a:gd name="T21" fmla="*/ 495598 h 676870"/>
                    <a:gd name="T22" fmla="*/ 2470696 w 3145929"/>
                    <a:gd name="T23" fmla="*/ 11162 h 676870"/>
                    <a:gd name="T24" fmla="*/ 2095203 w 3145929"/>
                    <a:gd name="T25" fmla="*/ 665708 h 676870"/>
                    <a:gd name="T26" fmla="*/ 1290489 w 3145929"/>
                    <a:gd name="T27" fmla="*/ 11162 h 676870"/>
                    <a:gd name="T28" fmla="*/ 1721123 w 3145929"/>
                    <a:gd name="T29" fmla="*/ 28798 h 676870"/>
                    <a:gd name="T30" fmla="*/ 1825824 w 3145929"/>
                    <a:gd name="T31" fmla="*/ 194667 h 676870"/>
                    <a:gd name="T32" fmla="*/ 1653034 w 3145929"/>
                    <a:gd name="T33" fmla="*/ 376833 h 676870"/>
                    <a:gd name="T34" fmla="*/ 1799035 w 3145929"/>
                    <a:gd name="T35" fmla="*/ 538014 h 676870"/>
                    <a:gd name="T36" fmla="*/ 1720900 w 3145929"/>
                    <a:gd name="T37" fmla="*/ 665708 h 676870"/>
                    <a:gd name="T38" fmla="*/ 1555701 w 3145929"/>
                    <a:gd name="T39" fmla="*/ 427062 h 676870"/>
                    <a:gd name="T40" fmla="*/ 1449437 w 3145929"/>
                    <a:gd name="T41" fmla="*/ 392460 h 676870"/>
                    <a:gd name="T42" fmla="*/ 1422648 w 3145929"/>
                    <a:gd name="T43" fmla="*/ 665708 h 676870"/>
                    <a:gd name="T44" fmla="*/ 1290489 w 3145929"/>
                    <a:gd name="T45" fmla="*/ 11162 h 676870"/>
                    <a:gd name="T46" fmla="*/ 1165771 w 3145929"/>
                    <a:gd name="T47" fmla="*/ 11162 h 676870"/>
                    <a:gd name="T48" fmla="*/ 812602 w 3145929"/>
                    <a:gd name="T49" fmla="*/ 121890 h 676870"/>
                    <a:gd name="T50" fmla="*/ 1141214 w 3145929"/>
                    <a:gd name="T51" fmla="*/ 266998 h 676870"/>
                    <a:gd name="T52" fmla="*/ 812602 w 3145929"/>
                    <a:gd name="T53" fmla="*/ 377279 h 676870"/>
                    <a:gd name="T54" fmla="*/ 1178272 w 3145929"/>
                    <a:gd name="T55" fmla="*/ 555426 h 676870"/>
                    <a:gd name="T56" fmla="*/ 680443 w 3145929"/>
                    <a:gd name="T57" fmla="*/ 665708 h 676870"/>
                    <a:gd name="T58" fmla="*/ 2827586 w 3145929"/>
                    <a:gd name="T59" fmla="*/ 0 h 676870"/>
                    <a:gd name="T60" fmla="*/ 3145929 w 3145929"/>
                    <a:gd name="T61" fmla="*/ 339328 h 676870"/>
                    <a:gd name="T62" fmla="*/ 2829372 w 3145929"/>
                    <a:gd name="T63" fmla="*/ 676870 h 676870"/>
                    <a:gd name="T64" fmla="*/ 2511029 w 3145929"/>
                    <a:gd name="T65" fmla="*/ 342453 h 676870"/>
                    <a:gd name="T66" fmla="*/ 2601888 w 3145929"/>
                    <a:gd name="T67" fmla="*/ 84832 h 676870"/>
                    <a:gd name="T68" fmla="*/ 2827586 w 3145929"/>
                    <a:gd name="T69" fmla="*/ 0 h 676870"/>
                    <a:gd name="T70" fmla="*/ 501402 w 3145929"/>
                    <a:gd name="T71" fmla="*/ 70991 h 676870"/>
                    <a:gd name="T72" fmla="*/ 437555 w 3145929"/>
                    <a:gd name="T73" fmla="*/ 222796 h 676870"/>
                    <a:gd name="T74" fmla="*/ 299591 w 3145929"/>
                    <a:gd name="T75" fmla="*/ 112960 h 676870"/>
                    <a:gd name="T76" fmla="*/ 136178 w 3145929"/>
                    <a:gd name="T77" fmla="*/ 334417 h 676870"/>
                    <a:gd name="T78" fmla="*/ 296912 w 3145929"/>
                    <a:gd name="T79" fmla="*/ 563910 h 676870"/>
                    <a:gd name="T80" fmla="*/ 442020 w 3145929"/>
                    <a:gd name="T81" fmla="*/ 425053 h 676870"/>
                    <a:gd name="T82" fmla="*/ 472157 w 3145929"/>
                    <a:gd name="T83" fmla="*/ 624855 h 676870"/>
                    <a:gd name="T84" fmla="*/ 83939 w 3145929"/>
                    <a:gd name="T85" fmla="*/ 587797 h 676870"/>
                    <a:gd name="T86" fmla="*/ 84386 w 3145929"/>
                    <a:gd name="T87" fmla="*/ 90413 h 676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3145929" h="676870">
                      <a:moveTo>
                        <a:pt x="1422648" y="121890"/>
                      </a:moveTo>
                      <a:lnTo>
                        <a:pt x="1422648" y="287982"/>
                      </a:lnTo>
                      <a:lnTo>
                        <a:pt x="1520428" y="287982"/>
                      </a:lnTo>
                      <a:cubicBezTo>
                        <a:pt x="1583829" y="287982"/>
                        <a:pt x="1623417" y="285303"/>
                        <a:pt x="1639193" y="279946"/>
                      </a:cubicBezTo>
                      <a:cubicBezTo>
                        <a:pt x="1654969" y="274588"/>
                        <a:pt x="1667322" y="265360"/>
                        <a:pt x="1676251" y="252264"/>
                      </a:cubicBezTo>
                      <a:cubicBezTo>
                        <a:pt x="1685181" y="239167"/>
                        <a:pt x="1689646" y="222796"/>
                        <a:pt x="1689646" y="203150"/>
                      </a:cubicBezTo>
                      <a:cubicBezTo>
                        <a:pt x="1689646" y="181124"/>
                        <a:pt x="1683767" y="163339"/>
                        <a:pt x="1672010" y="149795"/>
                      </a:cubicBezTo>
                      <a:cubicBezTo>
                        <a:pt x="1660252" y="136252"/>
                        <a:pt x="1643658" y="127694"/>
                        <a:pt x="1622227" y="124123"/>
                      </a:cubicBezTo>
                      <a:cubicBezTo>
                        <a:pt x="1611511" y="122634"/>
                        <a:pt x="1579364" y="121890"/>
                        <a:pt x="1525786" y="121890"/>
                      </a:cubicBezTo>
                      <a:lnTo>
                        <a:pt x="1422648" y="121890"/>
                      </a:lnTo>
                      <a:close/>
                      <a:moveTo>
                        <a:pt x="2828925" y="112960"/>
                      </a:moveTo>
                      <a:cubicBezTo>
                        <a:pt x="2774454" y="112960"/>
                        <a:pt x="2730550" y="131638"/>
                        <a:pt x="2697213" y="168994"/>
                      </a:cubicBezTo>
                      <a:cubicBezTo>
                        <a:pt x="2663875" y="206350"/>
                        <a:pt x="2647206" y="262682"/>
                        <a:pt x="2647206" y="337989"/>
                      </a:cubicBezTo>
                      <a:cubicBezTo>
                        <a:pt x="2647206" y="412105"/>
                        <a:pt x="2664322" y="468288"/>
                        <a:pt x="2698552" y="506536"/>
                      </a:cubicBezTo>
                      <a:cubicBezTo>
                        <a:pt x="2732782" y="544785"/>
                        <a:pt x="2776240" y="563910"/>
                        <a:pt x="2828925" y="563910"/>
                      </a:cubicBezTo>
                      <a:cubicBezTo>
                        <a:pt x="2881611" y="563910"/>
                        <a:pt x="2924845" y="544934"/>
                        <a:pt x="2958629" y="506983"/>
                      </a:cubicBezTo>
                      <a:cubicBezTo>
                        <a:pt x="2992413" y="469032"/>
                        <a:pt x="3009305" y="412105"/>
                        <a:pt x="3009305" y="336203"/>
                      </a:cubicBezTo>
                      <a:cubicBezTo>
                        <a:pt x="3009305" y="261193"/>
                        <a:pt x="2992860" y="205234"/>
                        <a:pt x="2959969" y="168324"/>
                      </a:cubicBezTo>
                      <a:cubicBezTo>
                        <a:pt x="2927078" y="131415"/>
                        <a:pt x="2883397" y="112960"/>
                        <a:pt x="2828925" y="112960"/>
                      </a:cubicBezTo>
                      <a:close/>
                      <a:moveTo>
                        <a:pt x="1861245" y="11162"/>
                      </a:moveTo>
                      <a:lnTo>
                        <a:pt x="2004566" y="11162"/>
                      </a:lnTo>
                      <a:lnTo>
                        <a:pt x="2170212" y="495598"/>
                      </a:lnTo>
                      <a:lnTo>
                        <a:pt x="2330500" y="11162"/>
                      </a:lnTo>
                      <a:lnTo>
                        <a:pt x="2470696" y="11162"/>
                      </a:lnTo>
                      <a:lnTo>
                        <a:pt x="2236292" y="665708"/>
                      </a:lnTo>
                      <a:lnTo>
                        <a:pt x="2095203" y="665708"/>
                      </a:lnTo>
                      <a:lnTo>
                        <a:pt x="1861245" y="11162"/>
                      </a:lnTo>
                      <a:close/>
                      <a:moveTo>
                        <a:pt x="1290489" y="11162"/>
                      </a:moveTo>
                      <a:lnTo>
                        <a:pt x="1568649" y="11162"/>
                      </a:lnTo>
                      <a:cubicBezTo>
                        <a:pt x="1638598" y="11162"/>
                        <a:pt x="1689423" y="17041"/>
                        <a:pt x="1721123" y="28798"/>
                      </a:cubicBezTo>
                      <a:cubicBezTo>
                        <a:pt x="1752823" y="40556"/>
                        <a:pt x="1778199" y="61466"/>
                        <a:pt x="1797249" y="91529"/>
                      </a:cubicBezTo>
                      <a:cubicBezTo>
                        <a:pt x="1816299" y="121592"/>
                        <a:pt x="1825824" y="155972"/>
                        <a:pt x="1825824" y="194667"/>
                      </a:cubicBezTo>
                      <a:cubicBezTo>
                        <a:pt x="1825824" y="243780"/>
                        <a:pt x="1811387" y="284336"/>
                        <a:pt x="1782515" y="316334"/>
                      </a:cubicBezTo>
                      <a:cubicBezTo>
                        <a:pt x="1753642" y="348332"/>
                        <a:pt x="1710482" y="368498"/>
                        <a:pt x="1653034" y="376833"/>
                      </a:cubicBezTo>
                      <a:cubicBezTo>
                        <a:pt x="1681609" y="393501"/>
                        <a:pt x="1705198" y="411807"/>
                        <a:pt x="1723802" y="431750"/>
                      </a:cubicBezTo>
                      <a:cubicBezTo>
                        <a:pt x="1742405" y="451693"/>
                        <a:pt x="1767483" y="487114"/>
                        <a:pt x="1799035" y="538014"/>
                      </a:cubicBezTo>
                      <a:lnTo>
                        <a:pt x="1878955" y="665708"/>
                      </a:lnTo>
                      <a:lnTo>
                        <a:pt x="1720900" y="665708"/>
                      </a:lnTo>
                      <a:lnTo>
                        <a:pt x="1625352" y="523280"/>
                      </a:lnTo>
                      <a:cubicBezTo>
                        <a:pt x="1591419" y="472380"/>
                        <a:pt x="1568202" y="440308"/>
                        <a:pt x="1555701" y="427062"/>
                      </a:cubicBezTo>
                      <a:cubicBezTo>
                        <a:pt x="1543199" y="413817"/>
                        <a:pt x="1529953" y="404738"/>
                        <a:pt x="1515963" y="399827"/>
                      </a:cubicBezTo>
                      <a:cubicBezTo>
                        <a:pt x="1501974" y="394915"/>
                        <a:pt x="1479798" y="392460"/>
                        <a:pt x="1449437" y="392460"/>
                      </a:cubicBezTo>
                      <a:lnTo>
                        <a:pt x="1422648" y="392460"/>
                      </a:lnTo>
                      <a:lnTo>
                        <a:pt x="1422648" y="665708"/>
                      </a:lnTo>
                      <a:lnTo>
                        <a:pt x="1290489" y="665708"/>
                      </a:lnTo>
                      <a:lnTo>
                        <a:pt x="1290489" y="11162"/>
                      </a:lnTo>
                      <a:close/>
                      <a:moveTo>
                        <a:pt x="680443" y="11162"/>
                      </a:moveTo>
                      <a:lnTo>
                        <a:pt x="1165771" y="11162"/>
                      </a:lnTo>
                      <a:lnTo>
                        <a:pt x="1165771" y="121890"/>
                      </a:lnTo>
                      <a:lnTo>
                        <a:pt x="812602" y="121890"/>
                      </a:lnTo>
                      <a:lnTo>
                        <a:pt x="812602" y="266998"/>
                      </a:lnTo>
                      <a:lnTo>
                        <a:pt x="1141214" y="266998"/>
                      </a:lnTo>
                      <a:lnTo>
                        <a:pt x="1141214" y="377279"/>
                      </a:lnTo>
                      <a:lnTo>
                        <a:pt x="812602" y="377279"/>
                      </a:lnTo>
                      <a:lnTo>
                        <a:pt x="812602" y="555426"/>
                      </a:lnTo>
                      <a:lnTo>
                        <a:pt x="1178272" y="555426"/>
                      </a:lnTo>
                      <a:lnTo>
                        <a:pt x="1178272" y="665708"/>
                      </a:lnTo>
                      <a:lnTo>
                        <a:pt x="680443" y="665708"/>
                      </a:lnTo>
                      <a:lnTo>
                        <a:pt x="680443" y="11162"/>
                      </a:lnTo>
                      <a:close/>
                      <a:moveTo>
                        <a:pt x="2827586" y="0"/>
                      </a:moveTo>
                      <a:cubicBezTo>
                        <a:pt x="2924027" y="0"/>
                        <a:pt x="3001194" y="29914"/>
                        <a:pt x="3059088" y="89743"/>
                      </a:cubicBezTo>
                      <a:cubicBezTo>
                        <a:pt x="3116982" y="149572"/>
                        <a:pt x="3145929" y="232767"/>
                        <a:pt x="3145929" y="339328"/>
                      </a:cubicBezTo>
                      <a:cubicBezTo>
                        <a:pt x="3145929" y="444996"/>
                        <a:pt x="3117206" y="527670"/>
                        <a:pt x="3059758" y="587350"/>
                      </a:cubicBezTo>
                      <a:cubicBezTo>
                        <a:pt x="3002310" y="647030"/>
                        <a:pt x="2925515" y="676870"/>
                        <a:pt x="2829372" y="676870"/>
                      </a:cubicBezTo>
                      <a:cubicBezTo>
                        <a:pt x="2732038" y="676870"/>
                        <a:pt x="2654648" y="647179"/>
                        <a:pt x="2597200" y="587797"/>
                      </a:cubicBezTo>
                      <a:cubicBezTo>
                        <a:pt x="2539752" y="528414"/>
                        <a:pt x="2511029" y="446633"/>
                        <a:pt x="2511029" y="342453"/>
                      </a:cubicBezTo>
                      <a:cubicBezTo>
                        <a:pt x="2511029" y="275778"/>
                        <a:pt x="2521000" y="219819"/>
                        <a:pt x="2540943" y="174575"/>
                      </a:cubicBezTo>
                      <a:cubicBezTo>
                        <a:pt x="2555826" y="141238"/>
                        <a:pt x="2576141" y="111323"/>
                        <a:pt x="2601888" y="84832"/>
                      </a:cubicBezTo>
                      <a:cubicBezTo>
                        <a:pt x="2627635" y="58340"/>
                        <a:pt x="2655838" y="38695"/>
                        <a:pt x="2686497" y="25896"/>
                      </a:cubicBezTo>
                      <a:cubicBezTo>
                        <a:pt x="2727276" y="8632"/>
                        <a:pt x="2774306" y="0"/>
                        <a:pt x="2827586" y="0"/>
                      </a:cubicBezTo>
                      <a:close/>
                      <a:moveTo>
                        <a:pt x="306289" y="0"/>
                      </a:moveTo>
                      <a:cubicBezTo>
                        <a:pt x="386358" y="0"/>
                        <a:pt x="451396" y="23664"/>
                        <a:pt x="501402" y="70991"/>
                      </a:cubicBezTo>
                      <a:cubicBezTo>
                        <a:pt x="531168" y="98971"/>
                        <a:pt x="553492" y="139154"/>
                        <a:pt x="568375" y="191542"/>
                      </a:cubicBezTo>
                      <a:lnTo>
                        <a:pt x="437555" y="222796"/>
                      </a:lnTo>
                      <a:cubicBezTo>
                        <a:pt x="429816" y="188863"/>
                        <a:pt x="413668" y="162074"/>
                        <a:pt x="389111" y="142428"/>
                      </a:cubicBezTo>
                      <a:cubicBezTo>
                        <a:pt x="364555" y="122783"/>
                        <a:pt x="334714" y="112960"/>
                        <a:pt x="299591" y="112960"/>
                      </a:cubicBezTo>
                      <a:cubicBezTo>
                        <a:pt x="251073" y="112960"/>
                        <a:pt x="211708" y="130373"/>
                        <a:pt x="181496" y="165199"/>
                      </a:cubicBezTo>
                      <a:cubicBezTo>
                        <a:pt x="151284" y="200025"/>
                        <a:pt x="136178" y="256431"/>
                        <a:pt x="136178" y="334417"/>
                      </a:cubicBezTo>
                      <a:cubicBezTo>
                        <a:pt x="136178" y="417165"/>
                        <a:pt x="151061" y="476101"/>
                        <a:pt x="180826" y="511225"/>
                      </a:cubicBezTo>
                      <a:cubicBezTo>
                        <a:pt x="210592" y="546348"/>
                        <a:pt x="249287" y="563910"/>
                        <a:pt x="296912" y="563910"/>
                      </a:cubicBezTo>
                      <a:cubicBezTo>
                        <a:pt x="332036" y="563910"/>
                        <a:pt x="362248" y="552748"/>
                        <a:pt x="387548" y="530423"/>
                      </a:cubicBezTo>
                      <a:cubicBezTo>
                        <a:pt x="412850" y="508099"/>
                        <a:pt x="431007" y="472976"/>
                        <a:pt x="442020" y="425053"/>
                      </a:cubicBezTo>
                      <a:lnTo>
                        <a:pt x="570161" y="465683"/>
                      </a:lnTo>
                      <a:cubicBezTo>
                        <a:pt x="550515" y="537121"/>
                        <a:pt x="517847" y="590178"/>
                        <a:pt x="472157" y="624855"/>
                      </a:cubicBezTo>
                      <a:cubicBezTo>
                        <a:pt x="426467" y="659532"/>
                        <a:pt x="368498" y="676870"/>
                        <a:pt x="298252" y="676870"/>
                      </a:cubicBezTo>
                      <a:cubicBezTo>
                        <a:pt x="211336" y="676870"/>
                        <a:pt x="139898" y="647179"/>
                        <a:pt x="83939" y="587797"/>
                      </a:cubicBezTo>
                      <a:cubicBezTo>
                        <a:pt x="27980" y="528414"/>
                        <a:pt x="0" y="447228"/>
                        <a:pt x="0" y="344239"/>
                      </a:cubicBezTo>
                      <a:cubicBezTo>
                        <a:pt x="0" y="235297"/>
                        <a:pt x="28129" y="150688"/>
                        <a:pt x="84386" y="90413"/>
                      </a:cubicBezTo>
                      <a:cubicBezTo>
                        <a:pt x="140643" y="30138"/>
                        <a:pt x="214610" y="0"/>
                        <a:pt x="30628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025" name="WordArt 35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1250" y="5894"/>
                  <a:ext cx="2211" cy="94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l" rtl="0">
                    <a:buNone/>
                  </a:pPr>
                  <a:r>
                    <a:rPr lang="ja-JP" altLang="en-US" sz="800" kern="10" spc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latin typeface="ヒラギノ角ゴ6"/>
                      <a:ea typeface="ヒラギノ角ゴ6"/>
                    </a:rPr>
                    <a:t>アプライドオリジナル高性能ワークステーション</a:t>
                  </a:r>
                  <a:endParaRPr lang="ja-JP" altLang="en-US" sz="800" kern="10" spc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ヒラギノ角ゴ6"/>
                    <a:ea typeface="ヒラギノ角ゴ6"/>
                  </a:endParaRPr>
                </a:p>
              </p:txBody>
            </p:sp>
          </p:grpSp>
          <p:sp>
            <p:nvSpPr>
              <p:cNvPr id="63" name="WordArt 36"/>
              <p:cNvSpPr>
                <a:spLocks noChangeArrowheads="1" noChangeShapeType="1" noTextEdit="1"/>
              </p:cNvSpPr>
              <p:nvPr/>
            </p:nvSpPr>
            <p:spPr bwMode="auto">
              <a:xfrm>
                <a:off x="3678" y="6219"/>
                <a:ext cx="1192" cy="303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l" rtl="0">
                  <a:buNone/>
                </a:pPr>
                <a:r>
                  <a:rPr lang="en-US" altLang="ja-JP" sz="800" kern="10" spc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ヒラギノ角ゴ6"/>
                    <a:ea typeface="ヒラギノ角ゴ6"/>
                  </a:rPr>
                  <a:t>Grasta</a:t>
                </a:r>
                <a:endParaRPr lang="ja-JP" altLang="en-US" sz="800" kern="10" spc="0">
                  <a:ln>
                    <a:noFill/>
                  </a:ln>
                  <a:solidFill>
                    <a:srgbClr val="FFFFFF"/>
                  </a:solidFill>
                  <a:effectLst/>
                  <a:latin typeface="ヒラギノ角ゴ6"/>
                  <a:ea typeface="ヒラギノ角ゴ6"/>
                </a:endParaRPr>
              </a:p>
            </p:txBody>
          </p:sp>
        </p:grpSp>
        <p:pic>
          <p:nvPicPr>
            <p:cNvPr id="1061" name="図 2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80" r="13820"/>
            <a:stretch>
              <a:fillRect/>
            </a:stretch>
          </p:blipFill>
          <p:spPr bwMode="auto">
            <a:xfrm>
              <a:off x="6608" y="7974"/>
              <a:ext cx="4601" cy="5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WordArt 38"/>
            <p:cNvSpPr>
              <a:spLocks noChangeArrowheads="1" noChangeShapeType="1" noTextEdit="1"/>
            </p:cNvSpPr>
            <p:nvPr/>
          </p:nvSpPr>
          <p:spPr bwMode="auto">
            <a:xfrm>
              <a:off x="987" y="7356"/>
              <a:ext cx="9932" cy="734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en-US" altLang="ja-JP" sz="800" kern="10" spc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ヒラギノ角ゴ6"/>
                  <a:ea typeface="ヒラギノ角ゴ6"/>
                </a:rPr>
                <a:t>intel</a:t>
              </a:r>
              <a:r>
                <a:rPr lang="en-US" altLang="ja-JP" sz="800" kern="10" spc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ヒラギノ角ゴ6"/>
                  <a:ea typeface="ヒラギノ角ゴ6"/>
                </a:rPr>
                <a:t> Xeon</a:t>
              </a:r>
              <a:r>
                <a:rPr lang="ja-JP" altLang="en-US" sz="800" kern="10" spc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ヒラギノ角ゴ6"/>
                  <a:ea typeface="ヒラギノ角ゴ6"/>
                </a:rPr>
                <a:t>搭載</a:t>
              </a:r>
              <a:r>
                <a:rPr lang="en-US" altLang="ja-JP" sz="800" kern="10" spc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ヒラギノ角ゴ6"/>
                  <a:ea typeface="ヒラギノ角ゴ6"/>
                </a:rPr>
                <a:t>/ RTX</a:t>
              </a:r>
              <a:r>
                <a:rPr lang="ja-JP" altLang="en-US" sz="800" kern="10" spc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ヒラギノ角ゴ6"/>
                  <a:ea typeface="ヒラギノ角ゴ6"/>
                </a:rPr>
                <a:t> </a:t>
              </a:r>
              <a:r>
                <a:rPr lang="en-US" altLang="ja-JP" sz="800" kern="10" spc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ヒラギノ角ゴ6"/>
                  <a:ea typeface="ヒラギノ角ゴ6"/>
                </a:rPr>
                <a:t>A400</a:t>
              </a:r>
              <a:r>
                <a:rPr lang="ja-JP" altLang="en-US" sz="800" kern="10" spc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ヒラギノ角ゴ6"/>
                  <a:ea typeface="ヒラギノ角ゴ6"/>
                </a:rPr>
                <a:t>搭載モデル</a:t>
              </a:r>
              <a:endParaRPr lang="ja-JP" altLang="en-US" sz="800" kern="10" spc="0" dirty="0">
                <a:ln>
                  <a:noFill/>
                </a:ln>
                <a:solidFill>
                  <a:srgbClr val="000000"/>
                </a:solidFill>
                <a:effectLst/>
                <a:latin typeface="ヒラギノ角ゴ6"/>
                <a:ea typeface="ヒラギノ角ゴ6"/>
              </a:endParaRPr>
            </a:p>
          </p:txBody>
        </p:sp>
        <p:sp>
          <p:nvSpPr>
            <p:cNvPr id="19" name="WordArt 39"/>
            <p:cNvSpPr>
              <a:spLocks noChangeArrowheads="1" noChangeShapeType="1" noTextEdit="1"/>
            </p:cNvSpPr>
            <p:nvPr/>
          </p:nvSpPr>
          <p:spPr bwMode="auto">
            <a:xfrm>
              <a:off x="930" y="10524"/>
              <a:ext cx="4634" cy="62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ja-JP" altLang="en-US" sz="800" kern="10" spc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ヒラギノ角ゴ4"/>
                  <a:ea typeface="ヒラギノ角ゴ4"/>
                </a:rPr>
                <a:t>様々な高耐久パーツを採用。 産業用の現場で十分な</a:t>
              </a:r>
            </a:p>
            <a:p>
              <a:pPr algn="l" rtl="0">
                <a:buNone/>
              </a:pPr>
              <a:r>
                <a:rPr lang="ja-JP" altLang="en-US" sz="800" kern="10" spc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ヒラギノ角ゴ4"/>
                  <a:ea typeface="ヒラギノ角ゴ4"/>
                </a:rPr>
                <a:t>スペックを発揮するアプライドならではの</a:t>
              </a:r>
            </a:p>
            <a:p>
              <a:pPr algn="l" rtl="0">
                <a:buNone/>
              </a:pPr>
              <a:r>
                <a:rPr lang="ja-JP" altLang="en-US" sz="800" kern="10" spc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ヒラギノ角ゴ4"/>
                  <a:ea typeface="ヒラギノ角ゴ4"/>
                </a:rPr>
                <a:t>オリジナルモデル </a:t>
              </a:r>
              <a:r>
                <a:rPr lang="en-US" altLang="ja-JP" sz="800" kern="10" spc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ヒラギノ角ゴ4"/>
                  <a:ea typeface="ヒラギノ角ゴ4"/>
                </a:rPr>
                <a:t>Applied Fabrik PC </a:t>
              </a:r>
              <a:r>
                <a:rPr lang="ja-JP" altLang="en-US" sz="800" kern="10" spc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ヒラギノ角ゴ4"/>
                  <a:ea typeface="ヒラギノ角ゴ4"/>
                </a:rPr>
                <a:t>シリーズ</a:t>
              </a:r>
              <a:endParaRPr lang="ja-JP" altLang="en-US" sz="800" kern="10" spc="0">
                <a:ln>
                  <a:noFill/>
                </a:ln>
                <a:solidFill>
                  <a:srgbClr val="000000"/>
                </a:solidFill>
                <a:effectLst/>
                <a:latin typeface="ヒラギノ角ゴ4"/>
                <a:ea typeface="ヒラギノ角ゴ4"/>
              </a:endParaRPr>
            </a:p>
          </p:txBody>
        </p:sp>
        <p:grpSp>
          <p:nvGrpSpPr>
            <p:cNvPr id="20" name="Group 40"/>
            <p:cNvGrpSpPr>
              <a:grpSpLocks/>
            </p:cNvGrpSpPr>
            <p:nvPr/>
          </p:nvGrpSpPr>
          <p:grpSpPr bwMode="auto">
            <a:xfrm>
              <a:off x="4927" y="8357"/>
              <a:ext cx="1319" cy="997"/>
              <a:chOff x="4711" y="3802"/>
              <a:chExt cx="1485" cy="1122"/>
            </a:xfrm>
          </p:grpSpPr>
          <p:sp>
            <p:nvSpPr>
              <p:cNvPr id="59" name="Rectangle 41"/>
              <p:cNvSpPr>
                <a:spLocks noChangeArrowheads="1"/>
              </p:cNvSpPr>
              <p:nvPr/>
            </p:nvSpPr>
            <p:spPr bwMode="auto">
              <a:xfrm>
                <a:off x="4711" y="3802"/>
                <a:ext cx="1485" cy="1122"/>
              </a:xfrm>
              <a:prstGeom prst="rect">
                <a:avLst/>
              </a:prstGeom>
              <a:solidFill>
                <a:srgbClr val="EDED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0" name="WordArt 42"/>
              <p:cNvSpPr>
                <a:spLocks noChangeArrowheads="1" noChangeShapeType="1" noTextEdit="1"/>
              </p:cNvSpPr>
              <p:nvPr/>
            </p:nvSpPr>
            <p:spPr bwMode="auto">
              <a:xfrm>
                <a:off x="4954" y="3986"/>
                <a:ext cx="1000" cy="753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152400">
                    <a:solidFill>
                      <a:srgbClr val="FFFF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en-US" altLang="ja-JP" sz="3600" kern="10" spc="0" smtClean="0">
                    <a:ln>
                      <a:noFill/>
                    </a:ln>
                    <a:solidFill>
                      <a:srgbClr val="272727"/>
                    </a:solidFill>
                    <a:effectLst/>
                    <a:latin typeface="ヒラギノ角ゴ6"/>
                    <a:ea typeface="ヒラギノ角ゴ6"/>
                  </a:rPr>
                  <a:t>3</a:t>
                </a:r>
                <a:r>
                  <a:rPr lang="ja-JP" altLang="en-US" sz="3600" kern="10" spc="0" smtClean="0">
                    <a:ln>
                      <a:noFill/>
                    </a:ln>
                    <a:solidFill>
                      <a:srgbClr val="272727"/>
                    </a:solidFill>
                    <a:effectLst/>
                    <a:latin typeface="ヒラギノ角ゴ6"/>
                    <a:ea typeface="ヒラギノ角ゴ6"/>
                  </a:rPr>
                  <a:t>年間</a:t>
                </a:r>
              </a:p>
              <a:p>
                <a:pPr algn="ctr" rtl="0">
                  <a:buNone/>
                </a:pPr>
                <a:r>
                  <a:rPr lang="ja-JP" altLang="en-US" sz="3600" kern="10" spc="0" smtClean="0">
                    <a:ln>
                      <a:noFill/>
                    </a:ln>
                    <a:solidFill>
                      <a:srgbClr val="272727"/>
                    </a:solidFill>
                    <a:effectLst/>
                    <a:latin typeface="ヒラギノ角ゴ6"/>
                    <a:ea typeface="ヒラギノ角ゴ6"/>
                  </a:rPr>
                  <a:t>保証</a:t>
                </a:r>
                <a:endParaRPr lang="ja-JP" altLang="en-US" sz="3600" kern="10" spc="0">
                  <a:ln>
                    <a:noFill/>
                  </a:ln>
                  <a:solidFill>
                    <a:srgbClr val="272727"/>
                  </a:solidFill>
                  <a:effectLst/>
                  <a:latin typeface="ヒラギノ角ゴ6"/>
                  <a:ea typeface="ヒラギノ角ゴ6"/>
                </a:endParaRPr>
              </a:p>
            </p:txBody>
          </p:sp>
        </p:grpSp>
        <p:sp>
          <p:nvSpPr>
            <p:cNvPr id="21" name="Rectangle 43"/>
            <p:cNvSpPr>
              <a:spLocks noChangeArrowheads="1"/>
            </p:cNvSpPr>
            <p:nvPr/>
          </p:nvSpPr>
          <p:spPr bwMode="auto">
            <a:xfrm>
              <a:off x="982" y="11317"/>
              <a:ext cx="5023" cy="305"/>
            </a:xfrm>
            <a:prstGeom prst="rect">
              <a:avLst/>
            </a:prstGeom>
            <a:solidFill>
              <a:srgbClr val="27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" name="WordArt 44"/>
            <p:cNvSpPr>
              <a:spLocks noChangeArrowheads="1" noChangeShapeType="1" noTextEdit="1"/>
            </p:cNvSpPr>
            <p:nvPr/>
          </p:nvSpPr>
          <p:spPr bwMode="auto">
            <a:xfrm>
              <a:off x="1768" y="11371"/>
              <a:ext cx="3449" cy="19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ja-JP" altLang="en-US" sz="800" kern="10" spc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ヒラギノ角ゴ4"/>
                  <a:ea typeface="ヒラギノ角ゴ4"/>
                </a:rPr>
                <a:t>ベース仕様（各種カスタマイズ可能）</a:t>
              </a:r>
              <a:endParaRPr lang="ja-JP" altLang="en-US" sz="800" kern="10" spc="0">
                <a:ln>
                  <a:noFill/>
                </a:ln>
                <a:solidFill>
                  <a:srgbClr val="FFFFFF"/>
                </a:solidFill>
                <a:effectLst/>
                <a:latin typeface="ヒラギノ角ゴ4"/>
                <a:ea typeface="ヒラギノ角ゴ4"/>
              </a:endParaRPr>
            </a:p>
          </p:txBody>
        </p:sp>
        <p:sp>
          <p:nvSpPr>
            <p:cNvPr id="23" name="WordArt 45"/>
            <p:cNvSpPr>
              <a:spLocks noChangeArrowheads="1" noChangeShapeType="1" noTextEdit="1"/>
            </p:cNvSpPr>
            <p:nvPr/>
          </p:nvSpPr>
          <p:spPr bwMode="auto">
            <a:xfrm>
              <a:off x="2003" y="12555"/>
              <a:ext cx="428" cy="30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1524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en-US" altLang="ja-JP" sz="3600" kern="10" spc="0" smtClean="0">
                  <a:ln>
                    <a:noFill/>
                  </a:ln>
                  <a:solidFill>
                    <a:srgbClr val="4B4B4B"/>
                  </a:solidFill>
                  <a:effectLst/>
                  <a:latin typeface="ヒラギノ角ゴ2"/>
                  <a:ea typeface="ヒラギノ角ゴ2"/>
                </a:rPr>
                <a:t>64</a:t>
              </a:r>
              <a:endParaRPr lang="ja-JP" altLang="en-US" sz="3600" kern="10" spc="0">
                <a:ln>
                  <a:noFill/>
                </a:ln>
                <a:solidFill>
                  <a:srgbClr val="4B4B4B"/>
                </a:solidFill>
                <a:effectLst/>
                <a:latin typeface="ヒラギノ角ゴ2"/>
                <a:ea typeface="ヒラギノ角ゴ2"/>
              </a:endParaRPr>
            </a:p>
          </p:txBody>
        </p:sp>
        <p:sp>
          <p:nvSpPr>
            <p:cNvPr id="24" name="WordArt 46"/>
            <p:cNvSpPr>
              <a:spLocks noChangeArrowheads="1" noChangeShapeType="1" noTextEdit="1"/>
            </p:cNvSpPr>
            <p:nvPr/>
          </p:nvSpPr>
          <p:spPr bwMode="auto">
            <a:xfrm>
              <a:off x="1669" y="12911"/>
              <a:ext cx="1328" cy="15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1524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en-US" altLang="ja-JP" sz="3600" kern="10" spc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ヒラギノ角ゴ2"/>
                  <a:ea typeface="ヒラギノ角ゴ2"/>
                </a:rPr>
                <a:t>DDR5</a:t>
              </a:r>
              <a:r>
                <a:rPr lang="ja-JP" altLang="en-US" sz="3600" kern="10" spc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ヒラギノ角ゴ2"/>
                  <a:ea typeface="ヒラギノ角ゴ2"/>
                </a:rPr>
                <a:t>（</a:t>
              </a:r>
              <a:r>
                <a:rPr lang="en-US" altLang="ja-JP" sz="3600" kern="10" spc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ヒラギノ角ゴ2"/>
                  <a:ea typeface="ヒラギノ角ゴ2"/>
                </a:rPr>
                <a:t>16GB×4</a:t>
              </a:r>
              <a:r>
                <a:rPr lang="ja-JP" altLang="en-US" sz="3600" kern="10" spc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ヒラギノ角ゴ2"/>
                  <a:ea typeface="ヒラギノ角ゴ2"/>
                </a:rPr>
                <a:t>）</a:t>
              </a:r>
              <a:endParaRPr lang="ja-JP" altLang="en-US" sz="3600" kern="10" spc="0">
                <a:ln>
                  <a:noFill/>
                </a:ln>
                <a:solidFill>
                  <a:srgbClr val="000000"/>
                </a:solidFill>
                <a:effectLst/>
                <a:latin typeface="ヒラギノ角ゴ2"/>
                <a:ea typeface="ヒラギノ角ゴ2"/>
              </a:endParaRPr>
            </a:p>
          </p:txBody>
        </p:sp>
        <p:cxnSp>
          <p:nvCxnSpPr>
            <p:cNvPr id="1071" name="AutoShape 47"/>
            <p:cNvCxnSpPr>
              <a:cxnSpLocks noChangeShapeType="1"/>
            </p:cNvCxnSpPr>
            <p:nvPr/>
          </p:nvCxnSpPr>
          <p:spPr bwMode="auto">
            <a:xfrm>
              <a:off x="988" y="12404"/>
              <a:ext cx="238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2" name="AutoShape 48"/>
            <p:cNvCxnSpPr>
              <a:cxnSpLocks noChangeShapeType="1"/>
            </p:cNvCxnSpPr>
            <p:nvPr/>
          </p:nvCxnSpPr>
          <p:spPr bwMode="auto">
            <a:xfrm>
              <a:off x="988" y="13155"/>
              <a:ext cx="238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3" name="AutoShape 49"/>
            <p:cNvCxnSpPr>
              <a:cxnSpLocks noChangeShapeType="1"/>
            </p:cNvCxnSpPr>
            <p:nvPr/>
          </p:nvCxnSpPr>
          <p:spPr bwMode="auto">
            <a:xfrm>
              <a:off x="3633" y="12403"/>
              <a:ext cx="239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4" name="AutoShape 50"/>
            <p:cNvCxnSpPr>
              <a:cxnSpLocks noChangeShapeType="1"/>
            </p:cNvCxnSpPr>
            <p:nvPr/>
          </p:nvCxnSpPr>
          <p:spPr bwMode="auto">
            <a:xfrm>
              <a:off x="3633" y="13161"/>
              <a:ext cx="239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2498" y="12669"/>
              <a:ext cx="308" cy="16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1524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en-US" altLang="ja-JP" sz="3600" kern="10" spc="0" smtClean="0">
                  <a:ln>
                    <a:noFill/>
                  </a:ln>
                  <a:solidFill>
                    <a:srgbClr val="4B4B4B"/>
                  </a:solidFill>
                  <a:effectLst/>
                  <a:latin typeface="ヒラギノ角ゴ2"/>
                  <a:ea typeface="ヒラギノ角ゴ2"/>
                </a:rPr>
                <a:t>GB</a:t>
              </a:r>
              <a:endParaRPr lang="ja-JP" altLang="en-US" sz="3600" kern="10" spc="0">
                <a:ln>
                  <a:noFill/>
                </a:ln>
                <a:solidFill>
                  <a:srgbClr val="4B4B4B"/>
                </a:solidFill>
                <a:effectLst/>
                <a:latin typeface="ヒラギノ角ゴ2"/>
                <a:ea typeface="ヒラギノ角ゴ2"/>
              </a:endParaRPr>
            </a:p>
          </p:txBody>
        </p:sp>
        <p:sp>
          <p:nvSpPr>
            <p:cNvPr id="26" name="WordArt 52"/>
            <p:cNvSpPr>
              <a:spLocks noChangeArrowheads="1" noChangeShapeType="1" noTextEdit="1"/>
            </p:cNvSpPr>
            <p:nvPr/>
          </p:nvSpPr>
          <p:spPr bwMode="auto">
            <a:xfrm>
              <a:off x="4471" y="12555"/>
              <a:ext cx="1093" cy="48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1524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pt-BR" altLang="ja-JP" sz="1000" kern="10" spc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ヒラギノ角ゴ2"/>
                  <a:ea typeface="ヒラギノ角ゴ2"/>
                </a:rPr>
                <a:t>NVIDIA</a:t>
              </a:r>
            </a:p>
            <a:p>
              <a:pPr algn="l" rtl="0">
                <a:buNone/>
              </a:pPr>
              <a:r>
                <a:rPr lang="pt-BR" altLang="ja-JP" sz="1000" kern="10" spc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ヒラギノ角ゴ2"/>
                  <a:ea typeface="ヒラギノ角ゴ2"/>
                </a:rPr>
                <a:t>RTX A400</a:t>
              </a:r>
            </a:p>
            <a:p>
              <a:pPr algn="l" rtl="0">
                <a:buNone/>
              </a:pPr>
              <a:r>
                <a:rPr lang="pt-BR" altLang="ja-JP" sz="1000" kern="10" spc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ヒラギノ角ゴ2"/>
                  <a:ea typeface="ヒラギノ角ゴ2"/>
                </a:rPr>
                <a:t>4GB GDDR6</a:t>
              </a:r>
              <a:endParaRPr lang="ja-JP" altLang="en-US" sz="1000" kern="10" spc="0">
                <a:ln>
                  <a:noFill/>
                </a:ln>
                <a:solidFill>
                  <a:srgbClr val="000000"/>
                </a:solidFill>
                <a:effectLst/>
                <a:latin typeface="ヒラギノ角ゴ2"/>
                <a:ea typeface="ヒラギノ角ゴ2"/>
              </a:endParaRPr>
            </a:p>
          </p:txBody>
        </p:sp>
        <p:pic>
          <p:nvPicPr>
            <p:cNvPr id="1077" name="Picture 5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0" y="12534"/>
              <a:ext cx="401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8" name="Picture 5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0" y="11788"/>
              <a:ext cx="401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9" name="Picture 5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8" y="12598"/>
              <a:ext cx="532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WordArt 56"/>
            <p:cNvSpPr>
              <a:spLocks noChangeArrowheads="1" noChangeShapeType="1" noTextEdit="1"/>
            </p:cNvSpPr>
            <p:nvPr/>
          </p:nvSpPr>
          <p:spPr bwMode="auto">
            <a:xfrm>
              <a:off x="1107" y="12242"/>
              <a:ext cx="347" cy="12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57150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altLang="ja-JP" sz="900" kern="10" spc="0" smtClean="0">
                  <a:ln>
                    <a:noFill/>
                  </a:ln>
                  <a:solidFill>
                    <a:srgbClr val="4B4B4B"/>
                  </a:solidFill>
                  <a:effectLst/>
                  <a:latin typeface="ヒラギノ角ゴ2"/>
                  <a:ea typeface="ヒラギノ角ゴ2"/>
                </a:rPr>
                <a:t>CPU</a:t>
              </a:r>
              <a:endParaRPr lang="ja-JP" altLang="en-US" sz="900" kern="10" spc="0">
                <a:ln>
                  <a:noFill/>
                </a:ln>
                <a:solidFill>
                  <a:srgbClr val="4B4B4B"/>
                </a:solidFill>
                <a:effectLst/>
                <a:latin typeface="ヒラギノ角ゴ2"/>
                <a:ea typeface="ヒラギノ角ゴ2"/>
              </a:endParaRPr>
            </a:p>
          </p:txBody>
        </p:sp>
        <p:sp>
          <p:nvSpPr>
            <p:cNvPr id="28" name="WordArt 57"/>
            <p:cNvSpPr>
              <a:spLocks noChangeArrowheads="1" noChangeShapeType="1" noTextEdit="1"/>
            </p:cNvSpPr>
            <p:nvPr/>
          </p:nvSpPr>
          <p:spPr bwMode="auto">
            <a:xfrm>
              <a:off x="1080" y="12999"/>
              <a:ext cx="405" cy="12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57150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ja-JP" altLang="en-US" sz="900" kern="10" spc="0" smtClean="0">
                  <a:ln>
                    <a:noFill/>
                  </a:ln>
                  <a:solidFill>
                    <a:srgbClr val="4B4B4B"/>
                  </a:solidFill>
                  <a:effectLst/>
                  <a:latin typeface="ヒラギノ角ゴ2"/>
                  <a:ea typeface="ヒラギノ角ゴ2"/>
                </a:rPr>
                <a:t>メモリ</a:t>
              </a:r>
              <a:endParaRPr lang="ja-JP" altLang="en-US" sz="900" kern="10" spc="0">
                <a:ln>
                  <a:noFill/>
                </a:ln>
                <a:solidFill>
                  <a:srgbClr val="4B4B4B"/>
                </a:solidFill>
                <a:effectLst/>
                <a:latin typeface="ヒラギノ角ゴ2"/>
                <a:ea typeface="ヒラギノ角ゴ2"/>
              </a:endParaRPr>
            </a:p>
          </p:txBody>
        </p:sp>
        <p:sp>
          <p:nvSpPr>
            <p:cNvPr id="29" name="WordArt 58"/>
            <p:cNvSpPr>
              <a:spLocks noChangeArrowheads="1" noChangeShapeType="1" noTextEdit="1"/>
            </p:cNvSpPr>
            <p:nvPr/>
          </p:nvSpPr>
          <p:spPr bwMode="auto">
            <a:xfrm>
              <a:off x="3688" y="12258"/>
              <a:ext cx="569" cy="10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57150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ja-JP" altLang="en-US" sz="900" kern="10" spc="0" smtClean="0">
                  <a:ln>
                    <a:noFill/>
                  </a:ln>
                  <a:solidFill>
                    <a:srgbClr val="4B4B4B"/>
                  </a:solidFill>
                  <a:effectLst/>
                  <a:latin typeface="ヒラギノ角ゴ2"/>
                  <a:ea typeface="ヒラギノ角ゴ2"/>
                </a:rPr>
                <a:t>ストレージ</a:t>
              </a:r>
              <a:endParaRPr lang="ja-JP" altLang="en-US" sz="900" kern="10" spc="0">
                <a:ln>
                  <a:noFill/>
                </a:ln>
                <a:solidFill>
                  <a:srgbClr val="4B4B4B"/>
                </a:solidFill>
                <a:effectLst/>
                <a:latin typeface="ヒラギノ角ゴ2"/>
                <a:ea typeface="ヒラギノ角ゴ2"/>
              </a:endParaRPr>
            </a:p>
          </p:txBody>
        </p:sp>
        <p:sp>
          <p:nvSpPr>
            <p:cNvPr id="30" name="WordArt 59"/>
            <p:cNvSpPr>
              <a:spLocks noChangeArrowheads="1" noChangeShapeType="1" noTextEdit="1"/>
            </p:cNvSpPr>
            <p:nvPr/>
          </p:nvSpPr>
          <p:spPr bwMode="auto">
            <a:xfrm>
              <a:off x="3633" y="13026"/>
              <a:ext cx="778" cy="109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57150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ja-JP" altLang="en-US" sz="900" kern="10" spc="0" smtClean="0">
                  <a:ln>
                    <a:noFill/>
                  </a:ln>
                  <a:solidFill>
                    <a:srgbClr val="4B4B4B"/>
                  </a:solidFill>
                  <a:effectLst/>
                  <a:latin typeface="ヒラギノ角ゴ2"/>
                  <a:ea typeface="ヒラギノ角ゴ2"/>
                </a:rPr>
                <a:t>グラフィックス</a:t>
              </a:r>
              <a:endParaRPr lang="ja-JP" altLang="en-US" sz="900" kern="10" spc="0">
                <a:ln>
                  <a:noFill/>
                </a:ln>
                <a:solidFill>
                  <a:srgbClr val="4B4B4B"/>
                </a:solidFill>
                <a:effectLst/>
                <a:latin typeface="ヒラギノ角ゴ2"/>
                <a:ea typeface="ヒラギノ角ゴ2"/>
              </a:endParaRPr>
            </a:p>
          </p:txBody>
        </p:sp>
        <p:sp>
          <p:nvSpPr>
            <p:cNvPr id="31" name="WordArt 60"/>
            <p:cNvSpPr>
              <a:spLocks noChangeArrowheads="1" noChangeShapeType="1" noTextEdit="1"/>
            </p:cNvSpPr>
            <p:nvPr/>
          </p:nvSpPr>
          <p:spPr bwMode="auto">
            <a:xfrm>
              <a:off x="4298" y="11880"/>
              <a:ext cx="1707" cy="34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1524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en-US" altLang="ja-JP" sz="3600" kern="10" spc="0" smtClean="0">
                  <a:ln>
                    <a:noFill/>
                  </a:ln>
                  <a:solidFill>
                    <a:srgbClr val="4B4B4B"/>
                  </a:solidFill>
                  <a:effectLst/>
                  <a:latin typeface="ヒラギノ角ゴ2"/>
                  <a:ea typeface="ヒラギノ角ゴ2"/>
                </a:rPr>
                <a:t>SSD① 1.92TB NVMe SSD</a:t>
              </a:r>
            </a:p>
            <a:p>
              <a:pPr algn="l" rtl="0">
                <a:buNone/>
              </a:pPr>
              <a:r>
                <a:rPr lang="en-US" altLang="ja-JP" sz="3600" kern="10" spc="0" smtClean="0">
                  <a:ln>
                    <a:noFill/>
                  </a:ln>
                  <a:solidFill>
                    <a:srgbClr val="4B4B4B"/>
                  </a:solidFill>
                  <a:effectLst/>
                  <a:latin typeface="ヒラギノ角ゴ2"/>
                  <a:ea typeface="ヒラギノ角ゴ2"/>
                </a:rPr>
                <a:t>SSD② 3.84TB NVMe SSD</a:t>
              </a:r>
              <a:endParaRPr lang="ja-JP" altLang="en-US" sz="3600" kern="10" spc="0">
                <a:ln>
                  <a:noFill/>
                </a:ln>
                <a:solidFill>
                  <a:srgbClr val="4B4B4B"/>
                </a:solidFill>
                <a:effectLst/>
                <a:latin typeface="ヒラギノ角ゴ2"/>
                <a:ea typeface="ヒラギノ角ゴ2"/>
              </a:endParaRPr>
            </a:p>
          </p:txBody>
        </p:sp>
        <p:sp>
          <p:nvSpPr>
            <p:cNvPr id="32" name="WordArt 61"/>
            <p:cNvSpPr>
              <a:spLocks noChangeArrowheads="1" noChangeShapeType="1" noTextEdit="1"/>
            </p:cNvSpPr>
            <p:nvPr/>
          </p:nvSpPr>
          <p:spPr bwMode="auto">
            <a:xfrm>
              <a:off x="1601" y="12191"/>
              <a:ext cx="1737" cy="14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1524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en-US" altLang="ja-JP" sz="3600" kern="10" spc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ヒラギノ角ゴ2"/>
                  <a:ea typeface="ヒラギノ角ゴ2"/>
                </a:rPr>
                <a:t>2555X</a:t>
              </a:r>
              <a:r>
                <a:rPr lang="ja-JP" altLang="en-US" sz="3600" kern="10" spc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ヒラギノ角ゴ2"/>
                  <a:ea typeface="ヒラギノ角ゴ2"/>
                </a:rPr>
                <a:t>（</a:t>
              </a:r>
              <a:r>
                <a:rPr lang="en-US" altLang="ja-JP" sz="3600" kern="10" spc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ヒラギノ角ゴ2"/>
                  <a:ea typeface="ヒラギノ角ゴ2"/>
                </a:rPr>
                <a:t>14</a:t>
              </a:r>
              <a:r>
                <a:rPr lang="ja-JP" altLang="en-US" sz="3600" kern="10" spc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ヒラギノ角ゴ2"/>
                  <a:ea typeface="ヒラギノ角ゴ2"/>
                </a:rPr>
                <a:t>コア</a:t>
              </a:r>
              <a:r>
                <a:rPr lang="en-US" altLang="ja-JP" sz="3600" kern="10" spc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ヒラギノ角ゴ2"/>
                  <a:ea typeface="ヒラギノ角ゴ2"/>
                </a:rPr>
                <a:t>/28</a:t>
              </a:r>
              <a:r>
                <a:rPr lang="ja-JP" altLang="en-US" sz="3600" kern="10" spc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ヒラギノ角ゴ2"/>
                  <a:ea typeface="ヒラギノ角ゴ2"/>
                </a:rPr>
                <a:t>スレッド）</a:t>
              </a:r>
              <a:endParaRPr lang="ja-JP" altLang="en-US" sz="3600" kern="10" spc="0">
                <a:ln>
                  <a:noFill/>
                </a:ln>
                <a:solidFill>
                  <a:srgbClr val="000000"/>
                </a:solidFill>
                <a:effectLst/>
                <a:latin typeface="ヒラギノ角ゴ2"/>
                <a:ea typeface="ヒラギノ角ゴ2"/>
              </a:endParaRPr>
            </a:p>
          </p:txBody>
        </p:sp>
        <p:sp>
          <p:nvSpPr>
            <p:cNvPr id="33" name="WordArt 62"/>
            <p:cNvSpPr>
              <a:spLocks noChangeArrowheads="1" noChangeShapeType="1" noTextEdit="1"/>
            </p:cNvSpPr>
            <p:nvPr/>
          </p:nvSpPr>
          <p:spPr bwMode="auto">
            <a:xfrm>
              <a:off x="1661" y="11850"/>
              <a:ext cx="1540" cy="264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1524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en-US" altLang="ja-JP" sz="3600" kern="10" spc="0" smtClean="0">
                  <a:ln>
                    <a:noFill/>
                  </a:ln>
                  <a:solidFill>
                    <a:srgbClr val="4B4B4B"/>
                  </a:solidFill>
                  <a:effectLst/>
                  <a:latin typeface="ヒラギノ角ゴ2"/>
                  <a:ea typeface="ヒラギノ角ゴ2"/>
                </a:rPr>
                <a:t>Xeon W5</a:t>
              </a:r>
              <a:endParaRPr lang="ja-JP" altLang="en-US" sz="3600" kern="10" spc="0">
                <a:ln>
                  <a:noFill/>
                </a:ln>
                <a:solidFill>
                  <a:srgbClr val="4B4B4B"/>
                </a:solidFill>
                <a:effectLst/>
                <a:latin typeface="ヒラギノ角ゴ2"/>
                <a:ea typeface="ヒラギノ角ゴ2"/>
              </a:endParaRPr>
            </a:p>
          </p:txBody>
        </p:sp>
        <p:pic>
          <p:nvPicPr>
            <p:cNvPr id="1087" name="Picture 6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66" t="20079" r="23959" b="26802"/>
            <a:stretch>
              <a:fillRect/>
            </a:stretch>
          </p:blipFill>
          <p:spPr bwMode="auto">
            <a:xfrm>
              <a:off x="3868" y="11875"/>
              <a:ext cx="264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Rectangle 64"/>
            <p:cNvSpPr>
              <a:spLocks noChangeArrowheads="1"/>
            </p:cNvSpPr>
            <p:nvPr/>
          </p:nvSpPr>
          <p:spPr bwMode="auto">
            <a:xfrm>
              <a:off x="910" y="9614"/>
              <a:ext cx="5336" cy="758"/>
            </a:xfrm>
            <a:prstGeom prst="rect">
              <a:avLst/>
            </a:prstGeom>
            <a:solidFill>
              <a:srgbClr val="DBE5F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" name="WordArt 65"/>
            <p:cNvSpPr>
              <a:spLocks noChangeArrowheads="1" noChangeShapeType="1" noTextEdit="1"/>
            </p:cNvSpPr>
            <p:nvPr/>
          </p:nvSpPr>
          <p:spPr bwMode="auto">
            <a:xfrm>
              <a:off x="3944" y="13315"/>
              <a:ext cx="2437" cy="40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ja-JP" altLang="en-US" sz="1000" kern="10" spc="0" smtClean="0">
                  <a:ln>
                    <a:noFill/>
                  </a:ln>
                  <a:solidFill>
                    <a:srgbClr val="4B4B4B"/>
                  </a:solidFill>
                  <a:effectLst/>
                  <a:latin typeface="ヒラギノ角ゴ2"/>
                  <a:ea typeface="ヒラギノ角ゴ2"/>
                </a:rPr>
                <a:t>■</a:t>
              </a:r>
              <a:r>
                <a:rPr lang="en-US" altLang="ja-JP" sz="1000" kern="10" spc="0" smtClean="0">
                  <a:ln>
                    <a:noFill/>
                  </a:ln>
                  <a:solidFill>
                    <a:srgbClr val="4B4B4B"/>
                  </a:solidFill>
                  <a:effectLst/>
                  <a:latin typeface="ヒラギノ角ゴ2"/>
                  <a:ea typeface="ヒラギノ角ゴ2"/>
                </a:rPr>
                <a:t>LAN 10</a:t>
              </a:r>
              <a:r>
                <a:rPr lang="ja-JP" altLang="en-US" sz="1000" kern="10" spc="0" smtClean="0">
                  <a:ln>
                    <a:noFill/>
                  </a:ln>
                  <a:solidFill>
                    <a:srgbClr val="4B4B4B"/>
                  </a:solidFill>
                  <a:effectLst/>
                  <a:latin typeface="ヒラギノ角ゴ2"/>
                  <a:ea typeface="ヒラギノ角ゴ2"/>
                </a:rPr>
                <a:t>ギガビット</a:t>
              </a:r>
              <a:r>
                <a:rPr lang="en-US" altLang="ja-JP" sz="1000" kern="10" spc="0" smtClean="0">
                  <a:ln>
                    <a:noFill/>
                  </a:ln>
                  <a:solidFill>
                    <a:srgbClr val="4B4B4B"/>
                  </a:solidFill>
                  <a:effectLst/>
                  <a:latin typeface="ヒラギノ角ゴ2"/>
                  <a:ea typeface="ヒラギノ角ゴ2"/>
                </a:rPr>
                <a:t>×1/</a:t>
              </a:r>
              <a:r>
                <a:rPr lang="ja-JP" altLang="en-US" sz="1000" kern="10" spc="0" smtClean="0">
                  <a:ln>
                    <a:noFill/>
                  </a:ln>
                  <a:solidFill>
                    <a:srgbClr val="4B4B4B"/>
                  </a:solidFill>
                  <a:effectLst/>
                  <a:latin typeface="ヒラギノ角ゴ2"/>
                  <a:ea typeface="ヒラギノ角ゴ2"/>
                </a:rPr>
                <a:t>ギガビット</a:t>
              </a:r>
              <a:r>
                <a:rPr lang="en-US" altLang="ja-JP" sz="1000" kern="10" spc="0" smtClean="0">
                  <a:ln>
                    <a:noFill/>
                  </a:ln>
                  <a:solidFill>
                    <a:srgbClr val="4B4B4B"/>
                  </a:solidFill>
                  <a:effectLst/>
                  <a:latin typeface="ヒラギノ角ゴ2"/>
                  <a:ea typeface="ヒラギノ角ゴ2"/>
                </a:rPr>
                <a:t>×1</a:t>
              </a:r>
            </a:p>
            <a:p>
              <a:pPr algn="l" rtl="0">
                <a:buNone/>
              </a:pPr>
              <a:r>
                <a:rPr lang="en-US" altLang="ja-JP" sz="1000" kern="10" spc="0" smtClean="0">
                  <a:ln>
                    <a:noFill/>
                  </a:ln>
                  <a:solidFill>
                    <a:srgbClr val="4B4B4B"/>
                  </a:solidFill>
                  <a:effectLst/>
                  <a:latin typeface="ヒラギノ角ゴ2"/>
                  <a:ea typeface="ヒラギノ角ゴ2"/>
                </a:rPr>
                <a:t>■</a:t>
              </a:r>
              <a:r>
                <a:rPr lang="ja-JP" altLang="en-US" sz="1000" kern="10" spc="0" smtClean="0">
                  <a:ln>
                    <a:noFill/>
                  </a:ln>
                  <a:solidFill>
                    <a:srgbClr val="4B4B4B"/>
                  </a:solidFill>
                  <a:effectLst/>
                  <a:latin typeface="ヒラギノ角ゴ2"/>
                  <a:ea typeface="ヒラギノ角ゴ2"/>
                </a:rPr>
                <a:t>サイズ </a:t>
              </a:r>
              <a:r>
                <a:rPr lang="en-US" altLang="ja-JP" sz="1000" kern="10" spc="0" smtClean="0">
                  <a:ln>
                    <a:noFill/>
                  </a:ln>
                  <a:solidFill>
                    <a:srgbClr val="4B4B4B"/>
                  </a:solidFill>
                  <a:effectLst/>
                  <a:latin typeface="ヒラギノ角ゴ2"/>
                  <a:ea typeface="ヒラギノ角ゴ2"/>
                </a:rPr>
                <a:t>D500×W175×H435mm</a:t>
              </a:r>
            </a:p>
            <a:p>
              <a:pPr algn="l" rtl="0">
                <a:buNone/>
              </a:pPr>
              <a:r>
                <a:rPr lang="en-US" altLang="ja-JP" sz="1000" kern="10" spc="0" smtClean="0">
                  <a:ln>
                    <a:noFill/>
                  </a:ln>
                  <a:solidFill>
                    <a:srgbClr val="4B4B4B"/>
                  </a:solidFill>
                  <a:effectLst/>
                  <a:latin typeface="ヒラギノ角ゴ2"/>
                  <a:ea typeface="ヒラギノ角ゴ2"/>
                </a:rPr>
                <a:t>■ 3</a:t>
              </a:r>
              <a:r>
                <a:rPr lang="ja-JP" altLang="en-US" sz="1000" kern="10" spc="0" smtClean="0">
                  <a:ln>
                    <a:noFill/>
                  </a:ln>
                  <a:solidFill>
                    <a:srgbClr val="4B4B4B"/>
                  </a:solidFill>
                  <a:effectLst/>
                  <a:latin typeface="ヒラギノ角ゴ2"/>
                  <a:ea typeface="ヒラギノ角ゴ2"/>
                </a:rPr>
                <a:t>年間センドバック方式ハードウェア仕様</a:t>
              </a:r>
              <a:endParaRPr lang="ja-JP" altLang="en-US" sz="1000" kern="10" spc="0">
                <a:ln>
                  <a:noFill/>
                </a:ln>
                <a:solidFill>
                  <a:srgbClr val="4B4B4B"/>
                </a:solidFill>
                <a:effectLst/>
                <a:latin typeface="ヒラギノ角ゴ2"/>
                <a:ea typeface="ヒラギノ角ゴ2"/>
              </a:endParaRPr>
            </a:p>
          </p:txBody>
        </p:sp>
        <p:sp>
          <p:nvSpPr>
            <p:cNvPr id="36" name="WordArt 66"/>
            <p:cNvSpPr>
              <a:spLocks noChangeArrowheads="1" noChangeShapeType="1" noTextEdit="1"/>
            </p:cNvSpPr>
            <p:nvPr/>
          </p:nvSpPr>
          <p:spPr bwMode="auto">
            <a:xfrm>
              <a:off x="1029" y="13315"/>
              <a:ext cx="3103" cy="62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en-US" altLang="ja-JP" sz="1000" kern="10" spc="0" smtClean="0">
                  <a:ln>
                    <a:noFill/>
                  </a:ln>
                  <a:solidFill>
                    <a:srgbClr val="4B4B4B"/>
                  </a:solidFill>
                  <a:effectLst/>
                  <a:latin typeface="ヒラギノ角ゴ2"/>
                  <a:ea typeface="ヒラギノ角ゴ2"/>
                </a:rPr>
                <a:t>■OS: Windows Server 2025</a:t>
              </a:r>
            </a:p>
            <a:p>
              <a:pPr algn="l" rtl="0">
                <a:buNone/>
              </a:pPr>
              <a:r>
                <a:rPr lang="en-US" altLang="ja-JP" sz="1000" kern="10" spc="0" smtClean="0">
                  <a:ln>
                    <a:noFill/>
                  </a:ln>
                  <a:solidFill>
                    <a:srgbClr val="4B4B4B"/>
                  </a:solidFill>
                  <a:effectLst/>
                  <a:latin typeface="ヒラギノ角ゴ2"/>
                  <a:ea typeface="ヒラギノ角ゴ2"/>
                </a:rPr>
                <a:t>■</a:t>
              </a:r>
              <a:r>
                <a:rPr lang="ja-JP" altLang="en-US" sz="1000" kern="10" spc="0" smtClean="0">
                  <a:ln>
                    <a:noFill/>
                  </a:ln>
                  <a:solidFill>
                    <a:srgbClr val="4B4B4B"/>
                  </a:solidFill>
                  <a:effectLst/>
                  <a:latin typeface="ヒラギノ角ゴ2"/>
                  <a:ea typeface="ヒラギノ角ゴ2"/>
                </a:rPr>
                <a:t>光学ドライブ</a:t>
              </a:r>
              <a:r>
                <a:rPr lang="en-US" altLang="ja-JP" sz="1000" kern="10" spc="0" smtClean="0">
                  <a:ln>
                    <a:noFill/>
                  </a:ln>
                  <a:solidFill>
                    <a:srgbClr val="4B4B4B"/>
                  </a:solidFill>
                  <a:effectLst/>
                  <a:latin typeface="ヒラギノ角ゴ2"/>
                  <a:ea typeface="ヒラギノ角ゴ2"/>
                </a:rPr>
                <a:t>: </a:t>
              </a:r>
              <a:r>
                <a:rPr lang="ja-JP" altLang="en-US" sz="1000" kern="10" spc="0" smtClean="0">
                  <a:ln>
                    <a:noFill/>
                  </a:ln>
                  <a:solidFill>
                    <a:srgbClr val="4B4B4B"/>
                  </a:solidFill>
                  <a:effectLst/>
                  <a:latin typeface="ヒラギノ角ゴ2"/>
                  <a:ea typeface="ヒラギノ角ゴ2"/>
                </a:rPr>
                <a:t>非搭載</a:t>
              </a:r>
            </a:p>
            <a:p>
              <a:pPr algn="l" rtl="0">
                <a:buNone/>
              </a:pPr>
              <a:r>
                <a:rPr lang="ja-JP" altLang="en-US" sz="1000" kern="10" spc="0" smtClean="0">
                  <a:ln>
                    <a:noFill/>
                  </a:ln>
                  <a:solidFill>
                    <a:srgbClr val="4B4B4B"/>
                  </a:solidFill>
                  <a:effectLst/>
                  <a:latin typeface="ヒラギノ角ゴ2"/>
                  <a:ea typeface="ヒラギノ角ゴ2"/>
                </a:rPr>
                <a:t>■チップセット インテル</a:t>
              </a:r>
              <a:r>
                <a:rPr lang="en-US" altLang="ja-JP" sz="1000" kern="10" spc="0" smtClean="0">
                  <a:ln>
                    <a:noFill/>
                  </a:ln>
                  <a:solidFill>
                    <a:srgbClr val="4B4B4B"/>
                  </a:solidFill>
                  <a:effectLst/>
                  <a:latin typeface="ヒラギノ角ゴ2"/>
                  <a:ea typeface="ヒラギノ角ゴ2"/>
                </a:rPr>
                <a:t>W790</a:t>
              </a:r>
            </a:p>
            <a:p>
              <a:pPr algn="l" rtl="0">
                <a:buNone/>
              </a:pPr>
              <a:r>
                <a:rPr lang="en-US" altLang="ja-JP" sz="1000" kern="10" spc="0" smtClean="0">
                  <a:ln>
                    <a:noFill/>
                  </a:ln>
                  <a:solidFill>
                    <a:srgbClr val="4B4B4B"/>
                  </a:solidFill>
                  <a:effectLst/>
                  <a:latin typeface="ヒラギノ角ゴ2"/>
                  <a:ea typeface="ヒラギノ角ゴ2"/>
                </a:rPr>
                <a:t>■</a:t>
              </a:r>
              <a:r>
                <a:rPr lang="ja-JP" altLang="en-US" sz="1000" kern="10" spc="0" smtClean="0">
                  <a:ln>
                    <a:noFill/>
                  </a:ln>
                  <a:solidFill>
                    <a:srgbClr val="4B4B4B"/>
                  </a:solidFill>
                  <a:effectLst/>
                  <a:latin typeface="ヒラギノ角ゴ2"/>
                  <a:ea typeface="ヒラギノ角ゴ2"/>
                </a:rPr>
                <a:t>電源 </a:t>
              </a:r>
              <a:r>
                <a:rPr lang="en-US" altLang="ja-JP" sz="1000" kern="10" spc="0" smtClean="0">
                  <a:ln>
                    <a:noFill/>
                  </a:ln>
                  <a:solidFill>
                    <a:srgbClr val="4B4B4B"/>
                  </a:solidFill>
                  <a:effectLst/>
                  <a:latin typeface="ヒラギノ角ゴ2"/>
                  <a:ea typeface="ヒラギノ角ゴ2"/>
                </a:rPr>
                <a:t>1200W/1500W</a:t>
              </a:r>
              <a:r>
                <a:rPr lang="ja-JP" altLang="en-US" sz="1000" kern="10" spc="0" smtClean="0">
                  <a:ln>
                    <a:noFill/>
                  </a:ln>
                  <a:solidFill>
                    <a:srgbClr val="4B4B4B"/>
                  </a:solidFill>
                  <a:effectLst/>
                  <a:latin typeface="ヒラギノ角ゴ2"/>
                  <a:ea typeface="ヒラギノ角ゴ2"/>
                </a:rPr>
                <a:t>（</a:t>
              </a:r>
              <a:r>
                <a:rPr lang="en-US" altLang="ja-JP" sz="1000" kern="10" spc="0" smtClean="0">
                  <a:ln>
                    <a:noFill/>
                  </a:ln>
                  <a:solidFill>
                    <a:srgbClr val="4B4B4B"/>
                  </a:solidFill>
                  <a:effectLst/>
                  <a:latin typeface="ヒラギノ角ゴ2"/>
                  <a:ea typeface="ヒラギノ角ゴ2"/>
                </a:rPr>
                <a:t>80Plus PLATINUM</a:t>
              </a:r>
              <a:r>
                <a:rPr lang="ja-JP" altLang="en-US" sz="1000" kern="10" spc="0" smtClean="0">
                  <a:ln>
                    <a:noFill/>
                  </a:ln>
                  <a:solidFill>
                    <a:srgbClr val="4B4B4B"/>
                  </a:solidFill>
                  <a:effectLst/>
                  <a:latin typeface="ヒラギノ角ゴ2"/>
                  <a:ea typeface="ヒラギノ角ゴ2"/>
                </a:rPr>
                <a:t>認証）</a:t>
              </a:r>
              <a:endParaRPr lang="ja-JP" altLang="en-US" sz="1000" kern="10" spc="0">
                <a:ln>
                  <a:noFill/>
                </a:ln>
                <a:solidFill>
                  <a:srgbClr val="4B4B4B"/>
                </a:solidFill>
                <a:effectLst/>
                <a:latin typeface="ヒラギノ角ゴ2"/>
                <a:ea typeface="ヒラギノ角ゴ2"/>
              </a:endParaRPr>
            </a:p>
          </p:txBody>
        </p:sp>
        <p:pic>
          <p:nvPicPr>
            <p:cNvPr id="1091" name="Picture 67" descr="終息】NE Platinum | 株式会社リンクスインターナショナル"/>
            <p:cNvPicPr>
              <a:picLocks noChangeAspect="1" noChangeArrowheads="1"/>
            </p:cNvPicPr>
            <p:nvPr/>
          </p:nvPicPr>
          <p:blipFill>
            <a:blip r:embed="rId9" r:link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13" t="6778" r="18163" b="6699"/>
            <a:stretch>
              <a:fillRect/>
            </a:stretch>
          </p:blipFill>
          <p:spPr bwMode="auto">
            <a:xfrm>
              <a:off x="3796" y="8184"/>
              <a:ext cx="936" cy="1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WordArt 68"/>
            <p:cNvSpPr>
              <a:spLocks noChangeArrowheads="1" noChangeShapeType="1" noTextEdit="1"/>
            </p:cNvSpPr>
            <p:nvPr/>
          </p:nvSpPr>
          <p:spPr bwMode="auto">
            <a:xfrm>
              <a:off x="1997" y="14424"/>
              <a:ext cx="4573" cy="56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57150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en-US" altLang="ja-JP" sz="1000" kern="10" spc="0" smtClean="0">
                  <a:ln>
                    <a:noFill/>
                  </a:ln>
                  <a:solidFill>
                    <a:srgbClr val="292929"/>
                  </a:solidFill>
                  <a:effectLst/>
                  <a:latin typeface="ヒラギノ角ゴ4"/>
                  <a:ea typeface="ヒラギノ角ゴ4"/>
                </a:rPr>
                <a:t>APPLIEDCERVO Grasta</a:t>
              </a:r>
            </a:p>
            <a:p>
              <a:pPr algn="l" rtl="0">
                <a:buNone/>
              </a:pPr>
              <a:r>
                <a:rPr lang="en-US" altLang="ja-JP" sz="1000" kern="10" spc="0" smtClean="0">
                  <a:ln>
                    <a:noFill/>
                  </a:ln>
                  <a:solidFill>
                    <a:srgbClr val="292929"/>
                  </a:solidFill>
                  <a:effectLst/>
                  <a:latin typeface="ヒラギノ角ゴ4"/>
                  <a:ea typeface="ヒラギノ角ゴ4"/>
                </a:rPr>
                <a:t>WST-W52555XS3Q192TTNVM</a:t>
              </a:r>
              <a:endParaRPr lang="ja-JP" altLang="en-US" sz="1000" kern="10" spc="0">
                <a:ln>
                  <a:noFill/>
                </a:ln>
                <a:solidFill>
                  <a:srgbClr val="292929"/>
                </a:solidFill>
                <a:effectLst/>
                <a:latin typeface="ヒラギノ角ゴ4"/>
                <a:ea typeface="ヒラギノ角ゴ4"/>
              </a:endParaRPr>
            </a:p>
          </p:txBody>
        </p:sp>
        <p:cxnSp>
          <p:nvCxnSpPr>
            <p:cNvPr id="1093" name="AutoShape 69"/>
            <p:cNvCxnSpPr>
              <a:cxnSpLocks noChangeShapeType="1"/>
            </p:cNvCxnSpPr>
            <p:nvPr/>
          </p:nvCxnSpPr>
          <p:spPr bwMode="auto">
            <a:xfrm>
              <a:off x="888" y="14170"/>
              <a:ext cx="10321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8" name="Rectangle 70"/>
            <p:cNvSpPr>
              <a:spLocks noChangeArrowheads="1"/>
            </p:cNvSpPr>
            <p:nvPr/>
          </p:nvSpPr>
          <p:spPr bwMode="auto">
            <a:xfrm>
              <a:off x="351" y="5663"/>
              <a:ext cx="150" cy="10803"/>
            </a:xfrm>
            <a:prstGeom prst="rect">
              <a:avLst/>
            </a:pr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pic>
          <p:nvPicPr>
            <p:cNvPr id="1095" name="Picture 71" descr="APP_logo_new2_1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3" y="15723"/>
              <a:ext cx="2768" cy="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WordArt 72"/>
            <p:cNvSpPr>
              <a:spLocks noChangeArrowheads="1" noChangeShapeType="1" noTextEdit="1"/>
            </p:cNvSpPr>
            <p:nvPr/>
          </p:nvSpPr>
          <p:spPr bwMode="auto">
            <a:xfrm>
              <a:off x="4722" y="15959"/>
              <a:ext cx="3212" cy="24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en-US" altLang="ja-JP" sz="3600" kern="10" spc="0" smtClean="0">
                  <a:ln>
                    <a:noFill/>
                  </a:ln>
                  <a:solidFill>
                    <a:srgbClr val="404040"/>
                  </a:solidFill>
                  <a:effectLst/>
                  <a:latin typeface="ヒラギノ角ゴ5"/>
                  <a:ea typeface="ヒラギノ角ゴ5"/>
                </a:rPr>
                <a:t>https://bto.applied.ne.jp/</a:t>
              </a:r>
              <a:endParaRPr lang="ja-JP" altLang="en-US" sz="3600" kern="10" spc="0">
                <a:ln>
                  <a:noFill/>
                </a:ln>
                <a:solidFill>
                  <a:srgbClr val="404040"/>
                </a:solidFill>
                <a:effectLst/>
                <a:latin typeface="ヒラギノ角ゴ5"/>
                <a:ea typeface="ヒラギノ角ゴ5"/>
              </a:endParaRPr>
            </a:p>
          </p:txBody>
        </p:sp>
        <p:grpSp>
          <p:nvGrpSpPr>
            <p:cNvPr id="40" name="Group 73"/>
            <p:cNvGrpSpPr>
              <a:grpSpLocks/>
            </p:cNvGrpSpPr>
            <p:nvPr/>
          </p:nvGrpSpPr>
          <p:grpSpPr bwMode="auto">
            <a:xfrm>
              <a:off x="8124" y="15929"/>
              <a:ext cx="2451" cy="614"/>
              <a:chOff x="8459" y="16008"/>
              <a:chExt cx="2451" cy="614"/>
            </a:xfrm>
          </p:grpSpPr>
          <p:pic>
            <p:nvPicPr>
              <p:cNvPr id="1098" name="Picture 74" descr="名称未設定 1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59" y="16008"/>
                <a:ext cx="2451" cy="6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8" name="WordArt 75"/>
              <p:cNvSpPr>
                <a:spLocks noChangeArrowheads="1" noChangeShapeType="1" noTextEdit="1"/>
              </p:cNvSpPr>
              <p:nvPr/>
            </p:nvSpPr>
            <p:spPr bwMode="auto">
              <a:xfrm>
                <a:off x="8950" y="16106"/>
                <a:ext cx="1055" cy="135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76200">
                    <a:solidFill>
                      <a:srgbClr val="FF0066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l" rtl="0">
                  <a:buNone/>
                </a:pPr>
                <a:r>
                  <a:rPr lang="ja-JP" altLang="en-US" sz="1800" kern="10" spc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メイリオ"/>
                    <a:ea typeface="メイリオ"/>
                  </a:rPr>
                  <a:t>アプライド  </a:t>
                </a:r>
                <a:r>
                  <a:rPr lang="en-US" altLang="ja-JP" sz="1800" kern="10" spc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latin typeface="メイリオ"/>
                    <a:ea typeface="メイリオ"/>
                  </a:rPr>
                  <a:t>HPC</a:t>
                </a:r>
                <a:endParaRPr lang="ja-JP" altLang="en-US" sz="1800" kern="10" spc="0">
                  <a:ln>
                    <a:noFill/>
                  </a:ln>
                  <a:solidFill>
                    <a:srgbClr val="333333"/>
                  </a:solidFill>
                  <a:effectLst/>
                  <a:latin typeface="メイリオ"/>
                  <a:ea typeface="メイリオ"/>
                </a:endParaRPr>
              </a:p>
            </p:txBody>
          </p:sp>
        </p:grpSp>
        <p:sp>
          <p:nvSpPr>
            <p:cNvPr id="41" name="WordArt 76"/>
            <p:cNvSpPr>
              <a:spLocks noChangeArrowheads="1" noChangeShapeType="1" noTextEdit="1"/>
            </p:cNvSpPr>
            <p:nvPr/>
          </p:nvSpPr>
          <p:spPr bwMode="auto">
            <a:xfrm>
              <a:off x="6895" y="14340"/>
              <a:ext cx="3589" cy="741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152400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en-US" altLang="ja-JP" sz="3600" kern="10" spc="0" smtClean="0">
                  <a:ln>
                    <a:noFill/>
                  </a:ln>
                  <a:solidFill>
                    <a:srgbClr val="272727"/>
                  </a:solidFill>
                  <a:effectLst/>
                  <a:latin typeface="ヒラギノ角ゴ6"/>
                  <a:ea typeface="ヒラギノ角ゴ6"/>
                </a:rPr>
                <a:t>1,440,000</a:t>
              </a:r>
              <a:endParaRPr lang="ja-JP" altLang="en-US" sz="3600" kern="10" spc="0">
                <a:ln>
                  <a:noFill/>
                </a:ln>
                <a:solidFill>
                  <a:srgbClr val="272727"/>
                </a:solidFill>
                <a:effectLst/>
                <a:latin typeface="ヒラギノ角ゴ6"/>
                <a:ea typeface="ヒラギノ角ゴ6"/>
              </a:endParaRPr>
            </a:p>
          </p:txBody>
        </p:sp>
        <p:sp>
          <p:nvSpPr>
            <p:cNvPr id="42" name="WordArt 77"/>
            <p:cNvSpPr>
              <a:spLocks noChangeArrowheads="1" noChangeShapeType="1" noTextEdit="1"/>
            </p:cNvSpPr>
            <p:nvPr/>
          </p:nvSpPr>
          <p:spPr bwMode="auto">
            <a:xfrm>
              <a:off x="10570" y="14558"/>
              <a:ext cx="304" cy="14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203200">
                  <a:solidFill>
                    <a:srgbClr val="0033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ja-JP" altLang="en-US" sz="3600" kern="10" spc="0" smtClean="0">
                  <a:ln>
                    <a:noFill/>
                  </a:ln>
                  <a:solidFill>
                    <a:srgbClr val="272727"/>
                  </a:solidFill>
                  <a:effectLst/>
                  <a:latin typeface="ヒラギノ角ゴ5"/>
                  <a:ea typeface="ヒラギノ角ゴ5"/>
                </a:rPr>
                <a:t>税別</a:t>
              </a:r>
              <a:endParaRPr lang="ja-JP" altLang="en-US" sz="3600" kern="10" spc="0">
                <a:ln>
                  <a:noFill/>
                </a:ln>
                <a:solidFill>
                  <a:srgbClr val="272727"/>
                </a:solidFill>
                <a:effectLst/>
                <a:latin typeface="ヒラギノ角ゴ5"/>
                <a:ea typeface="ヒラギノ角ゴ5"/>
              </a:endParaRPr>
            </a:p>
          </p:txBody>
        </p:sp>
        <p:sp>
          <p:nvSpPr>
            <p:cNvPr id="43" name="WordArt 78"/>
            <p:cNvSpPr>
              <a:spLocks noChangeArrowheads="1" noChangeShapeType="1" noTextEdit="1"/>
            </p:cNvSpPr>
            <p:nvPr/>
          </p:nvSpPr>
          <p:spPr bwMode="auto">
            <a:xfrm>
              <a:off x="10569" y="14712"/>
              <a:ext cx="312" cy="304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152400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ja-JP" altLang="en-US" sz="3600" kern="10" spc="0" smtClean="0">
                  <a:ln>
                    <a:noFill/>
                  </a:ln>
                  <a:solidFill>
                    <a:srgbClr val="272727"/>
                  </a:solidFill>
                  <a:effectLst/>
                  <a:latin typeface="ヒラギノ角ゴ6"/>
                  <a:ea typeface="ヒラギノ角ゴ6"/>
                </a:rPr>
                <a:t>円</a:t>
              </a:r>
              <a:endParaRPr lang="ja-JP" altLang="en-US" sz="3600" kern="10" spc="0">
                <a:ln>
                  <a:noFill/>
                </a:ln>
                <a:solidFill>
                  <a:srgbClr val="272727"/>
                </a:solidFill>
                <a:effectLst/>
                <a:latin typeface="ヒラギノ角ゴ6"/>
                <a:ea typeface="ヒラギノ角ゴ6"/>
              </a:endParaRPr>
            </a:p>
          </p:txBody>
        </p:sp>
        <p:sp>
          <p:nvSpPr>
            <p:cNvPr id="44" name="Rectangle 79"/>
            <p:cNvSpPr>
              <a:spLocks noChangeArrowheads="1"/>
            </p:cNvSpPr>
            <p:nvPr/>
          </p:nvSpPr>
          <p:spPr bwMode="auto">
            <a:xfrm>
              <a:off x="997" y="15202"/>
              <a:ext cx="10095" cy="348"/>
            </a:xfrm>
            <a:prstGeom prst="rect">
              <a:avLst/>
            </a:prstGeom>
            <a:solidFill>
              <a:srgbClr val="C6D9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" name="WordArt 80"/>
            <p:cNvSpPr>
              <a:spLocks noChangeArrowheads="1" noChangeShapeType="1" noTextEdit="1"/>
            </p:cNvSpPr>
            <p:nvPr/>
          </p:nvSpPr>
          <p:spPr bwMode="auto">
            <a:xfrm>
              <a:off x="4522" y="15285"/>
              <a:ext cx="3044" cy="19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ja-JP" altLang="en-US" sz="800" kern="10" spc="0" smtClean="0">
                  <a:ln>
                    <a:noFill/>
                  </a:ln>
                  <a:solidFill>
                    <a:srgbClr val="000066"/>
                  </a:solidFill>
                  <a:effectLst/>
                  <a:latin typeface="ヒラギノ角ゴ4"/>
                  <a:ea typeface="ヒラギノ角ゴ4"/>
                </a:rPr>
                <a:t>各種カスタマイズのご相談承ります</a:t>
              </a:r>
              <a:endParaRPr lang="ja-JP" altLang="en-US" sz="800" kern="10" spc="0">
                <a:ln>
                  <a:noFill/>
                </a:ln>
                <a:solidFill>
                  <a:srgbClr val="000066"/>
                </a:solidFill>
                <a:effectLst/>
                <a:latin typeface="ヒラギノ角ゴ4"/>
                <a:ea typeface="ヒラギノ角ゴ4"/>
              </a:endParaRPr>
            </a:p>
          </p:txBody>
        </p:sp>
        <p:grpSp>
          <p:nvGrpSpPr>
            <p:cNvPr id="46" name="Group 81"/>
            <p:cNvGrpSpPr>
              <a:grpSpLocks/>
            </p:cNvGrpSpPr>
            <p:nvPr/>
          </p:nvGrpSpPr>
          <p:grpSpPr bwMode="auto">
            <a:xfrm>
              <a:off x="2395" y="8194"/>
              <a:ext cx="1251" cy="1251"/>
              <a:chOff x="2395" y="8194"/>
              <a:chExt cx="1251" cy="1251"/>
            </a:xfrm>
          </p:grpSpPr>
          <p:sp>
            <p:nvSpPr>
              <p:cNvPr id="50" name="Rectangle 82"/>
              <p:cNvSpPr>
                <a:spLocks noChangeArrowheads="1"/>
              </p:cNvSpPr>
              <p:nvPr/>
            </p:nvSpPr>
            <p:spPr bwMode="auto">
              <a:xfrm>
                <a:off x="2395" y="8194"/>
                <a:ext cx="1251" cy="1251"/>
              </a:xfrm>
              <a:prstGeom prst="rect">
                <a:avLst/>
              </a:prstGeom>
              <a:solidFill>
                <a:srgbClr val="00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" name="WordArt 83"/>
              <p:cNvSpPr>
                <a:spLocks noChangeArrowheads="1" noChangeShapeType="1" noTextEdit="1"/>
              </p:cNvSpPr>
              <p:nvPr/>
            </p:nvSpPr>
            <p:spPr bwMode="auto">
              <a:xfrm>
                <a:off x="2549" y="9160"/>
                <a:ext cx="942" cy="134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1270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l" rtl="0">
                  <a:buNone/>
                </a:pPr>
                <a:r>
                  <a:rPr lang="en-US" altLang="ja-JP" sz="900" b="1" kern="10" spc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Yu Gothic UI"/>
                    <a:ea typeface="Yu Gothic UI"/>
                  </a:rPr>
                  <a:t>Server 2025</a:t>
                </a:r>
                <a:endParaRPr lang="ja-JP" altLang="en-US" sz="900" b="1" kern="10" spc="0">
                  <a:ln>
                    <a:noFill/>
                  </a:ln>
                  <a:solidFill>
                    <a:srgbClr val="FFFFFF"/>
                  </a:solidFill>
                  <a:effectLst/>
                  <a:latin typeface="Yu Gothic UI"/>
                  <a:ea typeface="Yu Gothic UI"/>
                </a:endParaRPr>
              </a:p>
            </p:txBody>
          </p:sp>
          <p:grpSp>
            <p:nvGrpSpPr>
              <p:cNvPr id="52" name="Group 84"/>
              <p:cNvGrpSpPr>
                <a:grpSpLocks/>
              </p:cNvGrpSpPr>
              <p:nvPr/>
            </p:nvGrpSpPr>
            <p:grpSpPr bwMode="auto">
              <a:xfrm>
                <a:off x="2769" y="8342"/>
                <a:ext cx="500" cy="506"/>
                <a:chOff x="8611" y="8722"/>
                <a:chExt cx="475" cy="480"/>
              </a:xfrm>
            </p:grpSpPr>
            <p:sp>
              <p:nvSpPr>
                <p:cNvPr id="54" name="Rectangle 85"/>
                <p:cNvSpPr>
                  <a:spLocks noChangeArrowheads="1"/>
                </p:cNvSpPr>
                <p:nvPr/>
              </p:nvSpPr>
              <p:spPr bwMode="auto">
                <a:xfrm>
                  <a:off x="8611" y="8722"/>
                  <a:ext cx="224" cy="22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40404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74295" tIns="8890" rIns="74295" bIns="88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5" name="Rectangle 86"/>
                <p:cNvSpPr>
                  <a:spLocks noChangeArrowheads="1"/>
                </p:cNvSpPr>
                <p:nvPr/>
              </p:nvSpPr>
              <p:spPr bwMode="auto">
                <a:xfrm>
                  <a:off x="8862" y="8722"/>
                  <a:ext cx="224" cy="22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40404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74295" tIns="8890" rIns="74295" bIns="88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6" name="Rectangle 87"/>
                <p:cNvSpPr>
                  <a:spLocks noChangeArrowheads="1"/>
                </p:cNvSpPr>
                <p:nvPr/>
              </p:nvSpPr>
              <p:spPr bwMode="auto">
                <a:xfrm>
                  <a:off x="8611" y="8978"/>
                  <a:ext cx="224" cy="22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40404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74295" tIns="8890" rIns="74295" bIns="88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7" name="Rectangle 88"/>
                <p:cNvSpPr>
                  <a:spLocks noChangeArrowheads="1"/>
                </p:cNvSpPr>
                <p:nvPr/>
              </p:nvSpPr>
              <p:spPr bwMode="auto">
                <a:xfrm>
                  <a:off x="8862" y="8978"/>
                  <a:ext cx="224" cy="22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40404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74295" tIns="8890" rIns="74295" bIns="88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</p:grpSp>
          <p:sp>
            <p:nvSpPr>
              <p:cNvPr id="53" name="WordArt 89"/>
              <p:cNvSpPr>
                <a:spLocks noChangeArrowheads="1" noChangeShapeType="1" noTextEdit="1"/>
              </p:cNvSpPr>
              <p:nvPr/>
            </p:nvSpPr>
            <p:spPr bwMode="auto">
              <a:xfrm>
                <a:off x="2583" y="8950"/>
                <a:ext cx="875" cy="158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1270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l" rtl="0">
                  <a:buNone/>
                </a:pPr>
                <a:r>
                  <a:rPr lang="en-US" altLang="ja-JP" sz="900" kern="10" spc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Yu Gothic UI"/>
                    <a:ea typeface="Yu Gothic UI"/>
                  </a:rPr>
                  <a:t>Windows</a:t>
                </a:r>
                <a:endParaRPr lang="ja-JP" altLang="en-US" sz="900" kern="10" spc="0">
                  <a:ln>
                    <a:noFill/>
                  </a:ln>
                  <a:solidFill>
                    <a:srgbClr val="FFFFFF"/>
                  </a:solidFill>
                  <a:effectLst/>
                  <a:latin typeface="Yu Gothic UI"/>
                  <a:ea typeface="Yu Gothic UI"/>
                </a:endParaRPr>
              </a:p>
            </p:txBody>
          </p:sp>
        </p:grpSp>
        <p:pic>
          <p:nvPicPr>
            <p:cNvPr id="1114" name="Picture 90" descr="Xeon w5-2455X BOX intel Xeon W-2400シリーズ LGA4677 / 12コア24スレッド /  3.2GHz(最大ブーストクロック 4.6GHz) / インテルスマートキャッシュ 30MB / 最大PCIeレーン数 64 /  プロセッサーベースパワー 200W - ..."/>
            <p:cNvPicPr>
              <a:picLocks noChangeAspect="1" noChangeArrowheads="1"/>
            </p:cNvPicPr>
            <p:nvPr/>
          </p:nvPicPr>
          <p:blipFill>
            <a:blip r:embed="rId13" r:link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75" t="8501" r="18764" b="8537"/>
            <a:stretch>
              <a:fillRect/>
            </a:stretch>
          </p:blipFill>
          <p:spPr bwMode="auto">
            <a:xfrm>
              <a:off x="997" y="8194"/>
              <a:ext cx="1240" cy="1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7" name="Group 91"/>
            <p:cNvGrpSpPr>
              <a:grpSpLocks/>
            </p:cNvGrpSpPr>
            <p:nvPr/>
          </p:nvGrpSpPr>
          <p:grpSpPr bwMode="auto">
            <a:xfrm>
              <a:off x="1200" y="9825"/>
              <a:ext cx="4661" cy="446"/>
              <a:chOff x="1180" y="9796"/>
              <a:chExt cx="4968" cy="475"/>
            </a:xfrm>
          </p:grpSpPr>
          <p:sp>
            <p:nvSpPr>
              <p:cNvPr id="48" name="WordArt 92"/>
              <p:cNvSpPr>
                <a:spLocks noChangeArrowheads="1" noChangeShapeType="1" noTextEdit="1"/>
              </p:cNvSpPr>
              <p:nvPr/>
            </p:nvSpPr>
            <p:spPr bwMode="auto">
              <a:xfrm>
                <a:off x="4471" y="9884"/>
                <a:ext cx="1677" cy="259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l" rtl="0">
                  <a:buNone/>
                </a:pPr>
                <a:r>
                  <a:rPr lang="en-US" altLang="ja-JP" sz="800" kern="10" spc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ヒラギノ角ゴ6"/>
                    <a:ea typeface="ヒラギノ角ゴ6"/>
                  </a:rPr>
                  <a:t>RTX A400</a:t>
                </a:r>
                <a:endParaRPr lang="ja-JP" altLang="en-US" sz="800" kern="10" spc="0">
                  <a:ln>
                    <a:noFill/>
                  </a:ln>
                  <a:solidFill>
                    <a:srgbClr val="000000"/>
                  </a:solidFill>
                  <a:effectLst/>
                  <a:latin typeface="ヒラギノ角ゴ6"/>
                  <a:ea typeface="ヒラギノ角ゴ6"/>
                </a:endParaRPr>
              </a:p>
            </p:txBody>
          </p:sp>
          <p:pic>
            <p:nvPicPr>
              <p:cNvPr id="1117" name="Picture 93" descr="米国NVIDIA社販売代理店契約締結のお知らせ | 株式会社アスク"/>
              <p:cNvPicPr>
                <a:picLocks noChangeAspect="1" noChangeArrowheads="1"/>
              </p:cNvPicPr>
              <p:nvPr/>
            </p:nvPicPr>
            <p:blipFill>
              <a:blip r:embed="rId15" r:link="rId1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8238" b="24416"/>
              <a:stretch>
                <a:fillRect/>
              </a:stretch>
            </p:blipFill>
            <p:spPr bwMode="auto">
              <a:xfrm>
                <a:off x="2493" y="9796"/>
                <a:ext cx="1909" cy="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" name="WordArt 94"/>
              <p:cNvSpPr>
                <a:spLocks noChangeArrowheads="1" noChangeShapeType="1" noTextEdit="1"/>
              </p:cNvSpPr>
              <p:nvPr/>
            </p:nvSpPr>
            <p:spPr bwMode="auto">
              <a:xfrm>
                <a:off x="1180" y="9879"/>
                <a:ext cx="1229" cy="264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l" rtl="0">
                  <a:buNone/>
                </a:pPr>
                <a:r>
                  <a:rPr lang="en-US" altLang="ja-JP" sz="800" kern="10" spc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ヒラギノ角ゴ6"/>
                    <a:ea typeface="ヒラギノ角ゴ6"/>
                  </a:rPr>
                  <a:t>【 1GPU 】</a:t>
                </a:r>
                <a:endParaRPr lang="ja-JP" altLang="en-US" sz="800" kern="10" spc="0">
                  <a:ln>
                    <a:noFill/>
                  </a:ln>
                  <a:solidFill>
                    <a:srgbClr val="000000"/>
                  </a:solidFill>
                  <a:effectLst/>
                  <a:latin typeface="ヒラギノ角ゴ6"/>
                  <a:ea typeface="ヒラギノ角ゴ6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20401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04664" y="757426"/>
            <a:ext cx="6208976" cy="8588062"/>
            <a:chOff x="601" y="1134"/>
            <a:chExt cx="10765" cy="1489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601" y="15130"/>
              <a:ext cx="10765" cy="409"/>
            </a:xfrm>
            <a:prstGeom prst="rect">
              <a:avLst/>
            </a:pr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" name="WordArt 4"/>
            <p:cNvSpPr>
              <a:spLocks noChangeArrowheads="1" noChangeShapeType="1" noTextEdit="1"/>
            </p:cNvSpPr>
            <p:nvPr/>
          </p:nvSpPr>
          <p:spPr bwMode="auto">
            <a:xfrm>
              <a:off x="4022" y="15253"/>
              <a:ext cx="4457" cy="181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76200">
                  <a:solidFill>
                    <a:srgbClr val="0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ja-JP" altLang="en-US" sz="3600" kern="10" spc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ヒラギノ角ゴ4"/>
                  <a:ea typeface="ヒラギノ角ゴ4"/>
                </a:rPr>
                <a:t>アプライド株式会社　法人部門　広域システム営業部</a:t>
              </a:r>
              <a:endParaRPr lang="ja-JP" altLang="en-US" sz="3600" kern="10" spc="0">
                <a:ln>
                  <a:noFill/>
                </a:ln>
                <a:solidFill>
                  <a:srgbClr val="FFFFFF"/>
                </a:solidFill>
                <a:effectLst/>
                <a:latin typeface="ヒラギノ角ゴ4"/>
                <a:ea typeface="ヒラギノ角ゴ4"/>
              </a:endParaRPr>
            </a:p>
          </p:txBody>
        </p:sp>
        <p:pic>
          <p:nvPicPr>
            <p:cNvPr id="2053" name="Picture 5" descr="APP_logo_new2_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" y="14866"/>
              <a:ext cx="2895" cy="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WordArt 6"/>
            <p:cNvSpPr>
              <a:spLocks noChangeArrowheads="1" noChangeShapeType="1" noTextEdit="1"/>
            </p:cNvSpPr>
            <p:nvPr/>
          </p:nvSpPr>
          <p:spPr bwMode="auto">
            <a:xfrm>
              <a:off x="636" y="15660"/>
              <a:ext cx="5413" cy="364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1270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zh-TW" altLang="en-US" sz="1200" kern="10" spc="0" smtClean="0">
                  <a:ln>
                    <a:noFill/>
                  </a:ln>
                  <a:solidFill>
                    <a:srgbClr val="5F5F5F"/>
                  </a:solidFill>
                  <a:effectLst/>
                  <a:latin typeface="ヒラギノ角ゴ4"/>
                  <a:ea typeface="ヒラギノ角ゴ4"/>
                </a:rPr>
                <a:t>■関東営業部  東京都千代田区神田小川町１−</a:t>
              </a:r>
              <a:r>
                <a:rPr lang="en-US" altLang="zh-TW" sz="1200" kern="10" spc="0" smtClean="0">
                  <a:ln>
                    <a:noFill/>
                  </a:ln>
                  <a:solidFill>
                    <a:srgbClr val="5F5F5F"/>
                  </a:solidFill>
                  <a:effectLst/>
                  <a:latin typeface="ヒラギノ角ゴ4"/>
                  <a:ea typeface="ヒラギノ角ゴ4"/>
                </a:rPr>
                <a:t>11‐4F  TEL</a:t>
              </a:r>
              <a:r>
                <a:rPr lang="zh-TW" altLang="en-US" sz="1200" kern="10" spc="0" smtClean="0">
                  <a:ln>
                    <a:noFill/>
                  </a:ln>
                  <a:solidFill>
                    <a:srgbClr val="5F5F5F"/>
                  </a:solidFill>
                  <a:effectLst/>
                  <a:latin typeface="ヒラギノ角ゴ4"/>
                  <a:ea typeface="ヒラギノ角ゴ4"/>
                </a:rPr>
                <a:t>：</a:t>
              </a:r>
              <a:r>
                <a:rPr lang="en-US" altLang="zh-TW" sz="1200" kern="10" spc="0" smtClean="0">
                  <a:ln>
                    <a:noFill/>
                  </a:ln>
                  <a:solidFill>
                    <a:srgbClr val="5F5F5F"/>
                  </a:solidFill>
                  <a:effectLst/>
                  <a:latin typeface="ヒラギノ角ゴ4"/>
                  <a:ea typeface="ヒラギノ角ゴ4"/>
                </a:rPr>
                <a:t>03-5280-9255</a:t>
              </a:r>
            </a:p>
            <a:p>
              <a:pPr algn="l" rtl="0">
                <a:buNone/>
              </a:pPr>
              <a:r>
                <a:rPr lang="en-US" altLang="zh-TW" sz="1200" kern="10" spc="0" smtClean="0">
                  <a:ln>
                    <a:noFill/>
                  </a:ln>
                  <a:solidFill>
                    <a:srgbClr val="5F5F5F"/>
                  </a:solidFill>
                  <a:effectLst/>
                  <a:latin typeface="ヒラギノ角ゴ4"/>
                  <a:ea typeface="ヒラギノ角ゴ4"/>
                </a:rPr>
                <a:t>■</a:t>
              </a:r>
              <a:r>
                <a:rPr lang="zh-TW" altLang="en-US" sz="1200" kern="10" spc="0" smtClean="0">
                  <a:ln>
                    <a:noFill/>
                  </a:ln>
                  <a:solidFill>
                    <a:srgbClr val="5F5F5F"/>
                  </a:solidFill>
                  <a:effectLst/>
                  <a:latin typeface="ヒラギノ角ゴ4"/>
                  <a:ea typeface="ヒラギノ角ゴ4"/>
                </a:rPr>
                <a:t>東海営業部  名古屋市西区上名古屋三丁目</a:t>
              </a:r>
              <a:r>
                <a:rPr lang="en-US" altLang="zh-TW" sz="1200" kern="10" spc="0" smtClean="0">
                  <a:ln>
                    <a:noFill/>
                  </a:ln>
                  <a:solidFill>
                    <a:srgbClr val="5F5F5F"/>
                  </a:solidFill>
                  <a:effectLst/>
                  <a:latin typeface="ヒラギノ角ゴ4"/>
                  <a:ea typeface="ヒラギノ角ゴ4"/>
                </a:rPr>
                <a:t>25-28-5F TEL</a:t>
              </a:r>
              <a:r>
                <a:rPr lang="zh-TW" altLang="en-US" sz="1200" kern="10" spc="0" smtClean="0">
                  <a:ln>
                    <a:noFill/>
                  </a:ln>
                  <a:solidFill>
                    <a:srgbClr val="5F5F5F"/>
                  </a:solidFill>
                  <a:effectLst/>
                  <a:latin typeface="ヒラギノ角ゴ4"/>
                  <a:ea typeface="ヒラギノ角ゴ4"/>
                </a:rPr>
                <a:t>：</a:t>
              </a:r>
              <a:r>
                <a:rPr lang="en-US" altLang="zh-TW" sz="1200" kern="10" spc="0" smtClean="0">
                  <a:ln>
                    <a:noFill/>
                  </a:ln>
                  <a:solidFill>
                    <a:srgbClr val="5F5F5F"/>
                  </a:solidFill>
                  <a:effectLst/>
                  <a:latin typeface="ヒラギノ角ゴ4"/>
                  <a:ea typeface="ヒラギノ角ゴ4"/>
                </a:rPr>
                <a:t>052-325-2782</a:t>
              </a:r>
              <a:endParaRPr lang="ja-JP" altLang="en-US" sz="1200" kern="10" spc="0">
                <a:ln>
                  <a:noFill/>
                </a:ln>
                <a:solidFill>
                  <a:srgbClr val="5F5F5F"/>
                </a:solidFill>
                <a:effectLst/>
                <a:latin typeface="ヒラギノ角ゴ4"/>
                <a:ea typeface="ヒラギノ角ゴ4"/>
              </a:endParaRPr>
            </a:p>
          </p:txBody>
        </p:sp>
        <p:sp>
          <p:nvSpPr>
            <p:cNvPr id="8" name="WordArt 7"/>
            <p:cNvSpPr>
              <a:spLocks noChangeArrowheads="1" noChangeShapeType="1" noTextEdit="1"/>
            </p:cNvSpPr>
            <p:nvPr/>
          </p:nvSpPr>
          <p:spPr bwMode="auto">
            <a:xfrm>
              <a:off x="6279" y="15650"/>
              <a:ext cx="5028" cy="364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1270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zh-TW" altLang="en-US" sz="1200" kern="10" spc="0" smtClean="0">
                  <a:ln>
                    <a:noFill/>
                  </a:ln>
                  <a:solidFill>
                    <a:srgbClr val="5F5F5F"/>
                  </a:solidFill>
                  <a:effectLst/>
                  <a:latin typeface="ヒラギノ角ゴ4"/>
                  <a:ea typeface="ヒラギノ角ゴ4"/>
                </a:rPr>
                <a:t>■関西営業部　大阪市淀川区西中島</a:t>
              </a:r>
              <a:r>
                <a:rPr lang="en-US" altLang="zh-TW" sz="1200" kern="10" spc="0" smtClean="0">
                  <a:ln>
                    <a:noFill/>
                  </a:ln>
                  <a:solidFill>
                    <a:srgbClr val="5F5F5F"/>
                  </a:solidFill>
                  <a:effectLst/>
                  <a:latin typeface="ヒラギノ角ゴ4"/>
                  <a:ea typeface="ヒラギノ角ゴ4"/>
                </a:rPr>
                <a:t>2</a:t>
              </a:r>
              <a:r>
                <a:rPr lang="zh-TW" altLang="en-US" sz="1200" kern="10" spc="0" smtClean="0">
                  <a:ln>
                    <a:noFill/>
                  </a:ln>
                  <a:solidFill>
                    <a:srgbClr val="5F5F5F"/>
                  </a:solidFill>
                  <a:effectLst/>
                  <a:latin typeface="ヒラギノ角ゴ4"/>
                  <a:ea typeface="ヒラギノ角ゴ4"/>
                </a:rPr>
                <a:t>丁目</a:t>
              </a:r>
              <a:r>
                <a:rPr lang="en-US" altLang="zh-TW" sz="1200" kern="10" spc="0" smtClean="0">
                  <a:ln>
                    <a:noFill/>
                  </a:ln>
                  <a:solidFill>
                    <a:srgbClr val="5F5F5F"/>
                  </a:solidFill>
                  <a:effectLst/>
                  <a:latin typeface="ヒラギノ角ゴ4"/>
                  <a:ea typeface="ヒラギノ角ゴ4"/>
                </a:rPr>
                <a:t>14-6-5</a:t>
              </a:r>
              <a:r>
                <a:rPr lang="zh-TW" altLang="en-US" sz="1200" kern="10" spc="0" smtClean="0">
                  <a:ln>
                    <a:noFill/>
                  </a:ln>
                  <a:solidFill>
                    <a:srgbClr val="5F5F5F"/>
                  </a:solidFill>
                  <a:effectLst/>
                  <a:latin typeface="ヒラギノ角ゴ4"/>
                  <a:ea typeface="ヒラギノ角ゴ4"/>
                </a:rPr>
                <a:t>　</a:t>
              </a:r>
              <a:r>
                <a:rPr lang="en-US" altLang="zh-TW" sz="1200" kern="10" spc="0" smtClean="0">
                  <a:ln>
                    <a:noFill/>
                  </a:ln>
                  <a:solidFill>
                    <a:srgbClr val="5F5F5F"/>
                  </a:solidFill>
                  <a:effectLst/>
                  <a:latin typeface="ヒラギノ角ゴ4"/>
                  <a:ea typeface="ヒラギノ角ゴ4"/>
                </a:rPr>
                <a:t>TEL:06-6838-4123</a:t>
              </a:r>
            </a:p>
            <a:p>
              <a:pPr algn="l" rtl="0">
                <a:buNone/>
              </a:pPr>
              <a:r>
                <a:rPr lang="en-US" altLang="zh-TW" sz="1200" kern="10" spc="0" smtClean="0">
                  <a:ln>
                    <a:noFill/>
                  </a:ln>
                  <a:solidFill>
                    <a:srgbClr val="5F5F5F"/>
                  </a:solidFill>
                  <a:effectLst/>
                  <a:latin typeface="ヒラギノ角ゴ4"/>
                  <a:ea typeface="ヒラギノ角ゴ4"/>
                </a:rPr>
                <a:t>■</a:t>
              </a:r>
              <a:r>
                <a:rPr lang="zh-TW" altLang="en-US" sz="1200" kern="10" spc="0" smtClean="0">
                  <a:ln>
                    <a:noFill/>
                  </a:ln>
                  <a:solidFill>
                    <a:srgbClr val="5F5F5F"/>
                  </a:solidFill>
                  <a:effectLst/>
                  <a:latin typeface="ヒラギノ角ゴ4"/>
                  <a:ea typeface="ヒラギノ角ゴ4"/>
                </a:rPr>
                <a:t>九州営業部   福岡市博多区上牟田</a:t>
              </a:r>
              <a:r>
                <a:rPr lang="en-US" altLang="zh-TW" sz="1200" kern="10" spc="0" smtClean="0">
                  <a:ln>
                    <a:noFill/>
                  </a:ln>
                  <a:solidFill>
                    <a:srgbClr val="5F5F5F"/>
                  </a:solidFill>
                  <a:effectLst/>
                  <a:latin typeface="ヒラギノ角ゴ4"/>
                  <a:ea typeface="ヒラギノ角ゴ4"/>
                </a:rPr>
                <a:t>1-6-23  TEL</a:t>
              </a:r>
              <a:r>
                <a:rPr lang="zh-TW" altLang="en-US" sz="1200" kern="10" spc="0" smtClean="0">
                  <a:ln>
                    <a:noFill/>
                  </a:ln>
                  <a:solidFill>
                    <a:srgbClr val="5F5F5F"/>
                  </a:solidFill>
                  <a:effectLst/>
                  <a:latin typeface="ヒラギノ角ゴ4"/>
                  <a:ea typeface="ヒラギノ角ゴ4"/>
                </a:rPr>
                <a:t>：</a:t>
              </a:r>
              <a:r>
                <a:rPr lang="en-US" altLang="zh-TW" sz="1200" kern="10" spc="0" smtClean="0">
                  <a:ln>
                    <a:noFill/>
                  </a:ln>
                  <a:solidFill>
                    <a:srgbClr val="5F5F5F"/>
                  </a:solidFill>
                  <a:effectLst/>
                  <a:latin typeface="ヒラギノ角ゴ4"/>
                  <a:ea typeface="ヒラギノ角ゴ4"/>
                </a:rPr>
                <a:t>092-481-7812</a:t>
              </a:r>
              <a:endParaRPr lang="ja-JP" altLang="en-US" sz="1200" kern="10" spc="0">
                <a:ln>
                  <a:noFill/>
                </a:ln>
                <a:solidFill>
                  <a:srgbClr val="5F5F5F"/>
                </a:solidFill>
                <a:effectLst/>
                <a:latin typeface="ヒラギノ角ゴ4"/>
                <a:ea typeface="ヒラギノ角ゴ4"/>
              </a:endParaRPr>
            </a:p>
          </p:txBody>
        </p:sp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636" y="1134"/>
              <a:ext cx="10425" cy="878"/>
              <a:chOff x="1004" y="2075"/>
              <a:chExt cx="9424" cy="794"/>
            </a:xfrm>
          </p:grpSpPr>
          <p:grpSp>
            <p:nvGrpSpPr>
              <p:cNvPr id="33" name="Group 9"/>
              <p:cNvGrpSpPr>
                <a:grpSpLocks/>
              </p:cNvGrpSpPr>
              <p:nvPr/>
            </p:nvGrpSpPr>
            <p:grpSpPr bwMode="auto">
              <a:xfrm>
                <a:off x="1004" y="2075"/>
                <a:ext cx="851" cy="794"/>
                <a:chOff x="3617" y="2015"/>
                <a:chExt cx="3423" cy="3195"/>
              </a:xfrm>
            </p:grpSpPr>
            <p:sp>
              <p:nvSpPr>
                <p:cNvPr id="35" name="Rectangle 10"/>
                <p:cNvSpPr>
                  <a:spLocks noChangeArrowheads="1"/>
                </p:cNvSpPr>
                <p:nvPr/>
              </p:nvSpPr>
              <p:spPr bwMode="auto">
                <a:xfrm>
                  <a:off x="3617" y="2015"/>
                  <a:ext cx="1618" cy="1509"/>
                </a:xfrm>
                <a:prstGeom prst="rect">
                  <a:avLst/>
                </a:prstGeom>
                <a:solidFill>
                  <a:srgbClr val="0000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66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74295" tIns="8890" rIns="74295" bIns="88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6" name="Rectangle 11"/>
                <p:cNvSpPr>
                  <a:spLocks noChangeArrowheads="1"/>
                </p:cNvSpPr>
                <p:nvPr/>
              </p:nvSpPr>
              <p:spPr bwMode="auto">
                <a:xfrm>
                  <a:off x="5422" y="2015"/>
                  <a:ext cx="1618" cy="1509"/>
                </a:xfrm>
                <a:prstGeom prst="rect">
                  <a:avLst/>
                </a:prstGeom>
                <a:solidFill>
                  <a:srgbClr val="0000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66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74295" tIns="8890" rIns="74295" bIns="88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7" name="Rectangle 12"/>
                <p:cNvSpPr>
                  <a:spLocks noChangeArrowheads="1"/>
                </p:cNvSpPr>
                <p:nvPr/>
              </p:nvSpPr>
              <p:spPr bwMode="auto">
                <a:xfrm>
                  <a:off x="3617" y="3701"/>
                  <a:ext cx="1618" cy="1509"/>
                </a:xfrm>
                <a:prstGeom prst="rect">
                  <a:avLst/>
                </a:prstGeom>
                <a:solidFill>
                  <a:srgbClr val="0000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66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74295" tIns="8890" rIns="74295" bIns="88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8" name="Rectangle 13"/>
                <p:cNvSpPr>
                  <a:spLocks noChangeArrowheads="1"/>
                </p:cNvSpPr>
                <p:nvPr/>
              </p:nvSpPr>
              <p:spPr bwMode="auto">
                <a:xfrm>
                  <a:off x="5422" y="3701"/>
                  <a:ext cx="1618" cy="1509"/>
                </a:xfrm>
                <a:prstGeom prst="rect">
                  <a:avLst/>
                </a:prstGeom>
                <a:solidFill>
                  <a:srgbClr val="0000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66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74295" tIns="8890" rIns="74295" bIns="88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</p:grpSp>
          <p:sp>
            <p:nvSpPr>
              <p:cNvPr id="34" name="WordArt 14"/>
              <p:cNvSpPr>
                <a:spLocks noChangeArrowheads="1" noChangeShapeType="1" noTextEdit="1"/>
              </p:cNvSpPr>
              <p:nvPr/>
            </p:nvSpPr>
            <p:spPr bwMode="auto">
              <a:xfrm>
                <a:off x="2057" y="2159"/>
                <a:ext cx="8371" cy="636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66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l" rtl="0">
                  <a:buNone/>
                </a:pPr>
                <a:r>
                  <a:rPr lang="en-US" altLang="ja-JP" sz="800" kern="10" spc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ヒラギノ角ゴ6"/>
                    <a:ea typeface="ヒラギノ角ゴ6"/>
                  </a:rPr>
                  <a:t>Windows Server 2025</a:t>
                </a:r>
                <a:endParaRPr lang="ja-JP" altLang="en-US" sz="800" kern="10" spc="0">
                  <a:ln>
                    <a:noFill/>
                  </a:ln>
                  <a:solidFill>
                    <a:srgbClr val="000066"/>
                  </a:solidFill>
                  <a:effectLst/>
                  <a:latin typeface="ヒラギノ角ゴ6"/>
                  <a:ea typeface="ヒラギノ角ゴ6"/>
                </a:endParaRPr>
              </a:p>
            </p:txBody>
          </p:sp>
        </p:grpSp>
        <p:sp>
          <p:nvSpPr>
            <p:cNvPr id="10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699" y="2201"/>
              <a:ext cx="10362" cy="26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ja-JP" altLang="en-US" sz="800" kern="10" spc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ヒラギノ角ゴ6"/>
                  <a:ea typeface="ヒラギノ角ゴ6"/>
                </a:rPr>
                <a:t>最新の</a:t>
              </a:r>
              <a:r>
                <a:rPr lang="en-US" altLang="ja-JP" sz="800" kern="10" spc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ヒラギノ角ゴ6"/>
                  <a:ea typeface="ヒラギノ角ゴ6"/>
                </a:rPr>
                <a:t>Windows Server</a:t>
              </a:r>
              <a:r>
                <a:rPr lang="ja-JP" altLang="en-US" sz="800" kern="10" spc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ヒラギノ角ゴ6"/>
                  <a:ea typeface="ヒラギノ角ゴ6"/>
                </a:rPr>
                <a:t>でイノベーションを推進しデータを保護し、</a:t>
              </a:r>
              <a:r>
                <a:rPr lang="en-US" altLang="ja-JP" sz="800" kern="10" spc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ヒラギノ角ゴ6"/>
                  <a:ea typeface="ヒラギノ角ゴ6"/>
                </a:rPr>
                <a:t>IT</a:t>
              </a:r>
              <a:r>
                <a:rPr lang="ja-JP" altLang="en-US" sz="800" kern="10" spc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ヒラギノ角ゴ6"/>
                  <a:ea typeface="ヒラギノ角ゴ6"/>
                </a:rPr>
                <a:t>の機動性を向上</a:t>
              </a:r>
              <a:endParaRPr lang="ja-JP" altLang="en-US" sz="800" kern="10" spc="0">
                <a:ln>
                  <a:noFill/>
                </a:ln>
                <a:solidFill>
                  <a:srgbClr val="000000"/>
                </a:solidFill>
                <a:effectLst/>
                <a:latin typeface="ヒラギノ角ゴ6"/>
                <a:ea typeface="ヒラギノ角ゴ6"/>
              </a:endParaRPr>
            </a:p>
          </p:txBody>
        </p:sp>
        <p:grpSp>
          <p:nvGrpSpPr>
            <p:cNvPr id="11" name="Group 16"/>
            <p:cNvGrpSpPr>
              <a:grpSpLocks/>
            </p:cNvGrpSpPr>
            <p:nvPr/>
          </p:nvGrpSpPr>
          <p:grpSpPr bwMode="auto">
            <a:xfrm>
              <a:off x="621" y="3437"/>
              <a:ext cx="10470" cy="2403"/>
              <a:chOff x="699" y="2757"/>
              <a:chExt cx="10470" cy="3106"/>
            </a:xfrm>
          </p:grpSpPr>
          <p:sp>
            <p:nvSpPr>
              <p:cNvPr id="30" name="Rectangle 17"/>
              <p:cNvSpPr>
                <a:spLocks noChangeArrowheads="1"/>
              </p:cNvSpPr>
              <p:nvPr/>
            </p:nvSpPr>
            <p:spPr bwMode="auto">
              <a:xfrm>
                <a:off x="699" y="2757"/>
                <a:ext cx="3323" cy="3106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548DD4"/>
                </a:solidFill>
                <a:miter lim="800000"/>
                <a:headEnd/>
                <a:tailEnd/>
              </a:ln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" name="Rectangle 18"/>
              <p:cNvSpPr>
                <a:spLocks noChangeArrowheads="1"/>
              </p:cNvSpPr>
              <p:nvPr/>
            </p:nvSpPr>
            <p:spPr bwMode="auto">
              <a:xfrm>
                <a:off x="4262" y="2757"/>
                <a:ext cx="3323" cy="3106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548DD4"/>
                </a:solidFill>
                <a:miter lim="800000"/>
                <a:headEnd/>
                <a:tailEnd/>
              </a:ln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" name="Rectangle 19"/>
              <p:cNvSpPr>
                <a:spLocks noChangeArrowheads="1"/>
              </p:cNvSpPr>
              <p:nvPr/>
            </p:nvSpPr>
            <p:spPr bwMode="auto">
              <a:xfrm>
                <a:off x="7846" y="2757"/>
                <a:ext cx="3323" cy="3106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548DD4"/>
                </a:solidFill>
                <a:miter lim="800000"/>
                <a:headEnd/>
                <a:tailEnd/>
              </a:ln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sp>
          <p:nvSpPr>
            <p:cNvPr id="12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1024" y="3754"/>
              <a:ext cx="2421" cy="71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ja-JP" altLang="en-US" sz="800" kern="10" spc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ヒラギノ角ゴ6"/>
                  <a:ea typeface="ヒラギノ角ゴ6"/>
                </a:rPr>
                <a:t>高度で多層的な</a:t>
              </a:r>
            </a:p>
            <a:p>
              <a:pPr algn="ctr" rtl="0">
                <a:buNone/>
              </a:pPr>
              <a:r>
                <a:rPr lang="ja-JP" altLang="en-US" sz="800" kern="10" spc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ヒラギノ角ゴ6"/>
                  <a:ea typeface="ヒラギノ角ゴ6"/>
                </a:rPr>
                <a:t>セキュリティ</a:t>
              </a:r>
              <a:endParaRPr lang="ja-JP" altLang="en-US" sz="800" kern="10" spc="0">
                <a:ln>
                  <a:noFill/>
                </a:ln>
                <a:solidFill>
                  <a:srgbClr val="0070C0"/>
                </a:solidFill>
                <a:effectLst/>
                <a:latin typeface="ヒラギノ角ゴ6"/>
                <a:ea typeface="ヒラギノ角ゴ6"/>
              </a:endParaRPr>
            </a:p>
          </p:txBody>
        </p:sp>
        <p:sp>
          <p:nvSpPr>
            <p:cNvPr id="13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934" y="4665"/>
              <a:ext cx="2599" cy="729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altLang="ja-JP" sz="800" kern="10" spc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ヒラギノ角ゴ4"/>
                  <a:ea typeface="ヒラギノ角ゴ4"/>
                </a:rPr>
                <a:t>Windows Server 2025 </a:t>
              </a:r>
            </a:p>
            <a:p>
              <a:pPr algn="ctr" rtl="0">
                <a:buNone/>
              </a:pPr>
              <a:r>
                <a:rPr lang="ja-JP" altLang="en-US" sz="800" kern="10" spc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ヒラギノ角ゴ4"/>
                  <a:ea typeface="ヒラギノ角ゴ4"/>
                </a:rPr>
                <a:t>でより安全に運用し、進化</a:t>
              </a:r>
            </a:p>
            <a:p>
              <a:pPr algn="ctr" rtl="0">
                <a:buNone/>
              </a:pPr>
              <a:r>
                <a:rPr lang="ja-JP" altLang="en-US" sz="800" kern="10" spc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ヒラギノ角ゴ4"/>
                  <a:ea typeface="ヒラギノ角ゴ4"/>
                </a:rPr>
                <a:t>する脅威から保護します。</a:t>
              </a:r>
              <a:endParaRPr lang="ja-JP" altLang="en-US" sz="800" kern="10" spc="0">
                <a:ln>
                  <a:noFill/>
                </a:ln>
                <a:solidFill>
                  <a:srgbClr val="000000"/>
                </a:solidFill>
                <a:effectLst/>
                <a:latin typeface="ヒラギノ角ゴ4"/>
                <a:ea typeface="ヒラギノ角ゴ4"/>
              </a:endParaRPr>
            </a:p>
          </p:txBody>
        </p:sp>
        <p:sp>
          <p:nvSpPr>
            <p:cNvPr id="14" name="WordArt 22"/>
            <p:cNvSpPr>
              <a:spLocks noChangeArrowheads="1" noChangeShapeType="1" noTextEdit="1"/>
            </p:cNvSpPr>
            <p:nvPr/>
          </p:nvSpPr>
          <p:spPr bwMode="auto">
            <a:xfrm>
              <a:off x="4552" y="3794"/>
              <a:ext cx="2599" cy="71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ja-JP" altLang="en-US" sz="800" kern="10" spc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ヒラギノ角ゴ6"/>
                  <a:ea typeface="ヒラギノ角ゴ6"/>
                </a:rPr>
                <a:t>どこでもクラウド</a:t>
              </a:r>
            </a:p>
            <a:p>
              <a:pPr algn="ctr" rtl="0">
                <a:buNone/>
              </a:pPr>
              <a:r>
                <a:rPr lang="ja-JP" altLang="en-US" sz="800" kern="10" spc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ヒラギノ角ゴ6"/>
                  <a:ea typeface="ヒラギノ角ゴ6"/>
                </a:rPr>
                <a:t>の機動性</a:t>
              </a:r>
              <a:endParaRPr lang="ja-JP" altLang="en-US" sz="800" kern="10" spc="0">
                <a:ln>
                  <a:noFill/>
                </a:ln>
                <a:solidFill>
                  <a:srgbClr val="0070C0"/>
                </a:solidFill>
                <a:effectLst/>
                <a:latin typeface="ヒラギノ角ゴ6"/>
                <a:ea typeface="ヒラギノ角ゴ6"/>
              </a:endParaRPr>
            </a:p>
          </p:txBody>
        </p:sp>
        <p:sp>
          <p:nvSpPr>
            <p:cNvPr id="15" name="WordArt 23"/>
            <p:cNvSpPr>
              <a:spLocks noChangeArrowheads="1" noChangeShapeType="1" noTextEdit="1"/>
            </p:cNvSpPr>
            <p:nvPr/>
          </p:nvSpPr>
          <p:spPr bwMode="auto">
            <a:xfrm>
              <a:off x="4552" y="4705"/>
              <a:ext cx="2599" cy="85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altLang="ja-JP" sz="800" kern="10" spc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ヒラギノ角ゴ4"/>
                  <a:ea typeface="ヒラギノ角ゴ4"/>
                </a:rPr>
                <a:t>Azure Arc</a:t>
              </a:r>
              <a:r>
                <a:rPr lang="ja-JP" altLang="en-US" sz="800" kern="10" spc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ヒラギノ角ゴ4"/>
                  <a:ea typeface="ヒラギノ角ゴ4"/>
                </a:rPr>
                <a:t>で、</a:t>
              </a:r>
              <a:r>
                <a:rPr lang="en-US" altLang="ja-JP" sz="800" kern="10" spc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ヒラギノ角ゴ4"/>
                  <a:ea typeface="ヒラギノ角ゴ4"/>
                </a:rPr>
                <a:t>Azure</a:t>
              </a:r>
            </a:p>
            <a:p>
              <a:pPr algn="ctr" rtl="0">
                <a:buNone/>
              </a:pPr>
              <a:r>
                <a:rPr lang="ja-JP" altLang="en-US" sz="800" kern="10" spc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ヒラギノ角ゴ4"/>
                  <a:ea typeface="ヒラギノ角ゴ4"/>
                </a:rPr>
                <a:t>のパワーをエッジおよび</a:t>
              </a:r>
            </a:p>
            <a:p>
              <a:pPr algn="ctr" rtl="0">
                <a:buNone/>
              </a:pPr>
              <a:r>
                <a:rPr lang="ja-JP" altLang="en-US" sz="800" kern="10" spc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ヒラギノ角ゴ4"/>
                  <a:ea typeface="ヒラギノ角ゴ4"/>
                </a:rPr>
                <a:t>ハイブリッドクラウド環境</a:t>
              </a:r>
            </a:p>
            <a:p>
              <a:pPr algn="ctr" rtl="0">
                <a:buNone/>
              </a:pPr>
              <a:r>
                <a:rPr lang="ja-JP" altLang="en-US" sz="800" kern="10" spc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ヒラギノ角ゴ4"/>
                  <a:ea typeface="ヒラギノ角ゴ4"/>
                </a:rPr>
                <a:t>を実現</a:t>
              </a:r>
              <a:endParaRPr lang="ja-JP" altLang="en-US" sz="800" kern="10" spc="0">
                <a:ln>
                  <a:noFill/>
                </a:ln>
                <a:solidFill>
                  <a:srgbClr val="000000"/>
                </a:solidFill>
                <a:effectLst/>
                <a:latin typeface="ヒラギノ角ゴ4"/>
                <a:ea typeface="ヒラギノ角ゴ4"/>
              </a:endParaRPr>
            </a:p>
          </p:txBody>
        </p:sp>
        <p:sp>
          <p:nvSpPr>
            <p:cNvPr id="16" name="WordArt 24"/>
            <p:cNvSpPr>
              <a:spLocks noChangeArrowheads="1" noChangeShapeType="1" noTextEdit="1"/>
            </p:cNvSpPr>
            <p:nvPr/>
          </p:nvSpPr>
          <p:spPr bwMode="auto">
            <a:xfrm>
              <a:off x="8043" y="3834"/>
              <a:ext cx="2780" cy="60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ja-JP" altLang="en-US" sz="800" kern="10" spc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ヒラギノ角ゴ6"/>
                  <a:ea typeface="ヒラギノ角ゴ6"/>
                </a:rPr>
                <a:t>高性能で将来に備えた</a:t>
              </a:r>
            </a:p>
            <a:p>
              <a:pPr algn="ctr" rtl="0">
                <a:buNone/>
              </a:pPr>
              <a:r>
                <a:rPr lang="ja-JP" altLang="en-US" sz="800" kern="10" spc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ヒラギノ角ゴ6"/>
                  <a:ea typeface="ヒラギノ角ゴ6"/>
                </a:rPr>
                <a:t>インフラストラクチャ</a:t>
              </a:r>
              <a:endParaRPr lang="ja-JP" altLang="en-US" sz="800" kern="10" spc="0">
                <a:ln>
                  <a:noFill/>
                </a:ln>
                <a:solidFill>
                  <a:srgbClr val="0070C0"/>
                </a:solidFill>
                <a:effectLst/>
                <a:latin typeface="ヒラギノ角ゴ6"/>
                <a:ea typeface="ヒラギノ角ゴ6"/>
              </a:endParaRPr>
            </a:p>
          </p:txBody>
        </p:sp>
        <p:sp>
          <p:nvSpPr>
            <p:cNvPr id="17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7983" y="4595"/>
              <a:ext cx="2860" cy="89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ja-JP" altLang="en-US" sz="800" kern="10" spc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ヒラギノ角ゴ4"/>
                  <a:ea typeface="ヒラギノ角ゴ4"/>
                </a:rPr>
                <a:t>スケーラビリティ、</a:t>
              </a:r>
            </a:p>
            <a:p>
              <a:pPr algn="ctr" rtl="0">
                <a:buNone/>
              </a:pPr>
              <a:r>
                <a:rPr lang="ja-JP" altLang="en-US" sz="800" kern="10" spc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ヒラギノ角ゴ4"/>
                  <a:ea typeface="ヒラギノ角ゴ4"/>
                </a:rPr>
                <a:t>パフォーマンス、ストレージ、</a:t>
              </a:r>
            </a:p>
            <a:p>
              <a:pPr algn="ctr" rtl="0">
                <a:buNone/>
              </a:pPr>
              <a:r>
                <a:rPr lang="ja-JP" altLang="en-US" sz="800" kern="10" spc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ヒラギノ角ゴ4"/>
                  <a:ea typeface="ヒラギノ角ゴ4"/>
                </a:rPr>
                <a:t>および</a:t>
              </a:r>
              <a:r>
                <a:rPr lang="en-US" altLang="ja-JP" sz="800" kern="10" spc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ヒラギノ角ゴ4"/>
                  <a:ea typeface="ヒラギノ角ゴ4"/>
                </a:rPr>
                <a:t>AI</a:t>
              </a:r>
              <a:r>
                <a:rPr lang="ja-JP" altLang="en-US" sz="800" kern="10" spc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ヒラギノ角ゴ4"/>
                  <a:ea typeface="ヒラギノ角ゴ4"/>
                </a:rPr>
                <a:t>と</a:t>
              </a:r>
              <a:r>
                <a:rPr lang="en-US" altLang="ja-JP" sz="800" kern="10" spc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ヒラギノ角ゴ4"/>
                  <a:ea typeface="ヒラギノ角ゴ4"/>
                </a:rPr>
                <a:t>ML</a:t>
              </a:r>
              <a:r>
                <a:rPr lang="ja-JP" altLang="en-US" sz="800" kern="10" spc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ヒラギノ角ゴ4"/>
                  <a:ea typeface="ヒラギノ角ゴ4"/>
                </a:rPr>
                <a:t>をサポートする</a:t>
              </a:r>
            </a:p>
            <a:p>
              <a:pPr algn="ctr" rtl="0">
                <a:buNone/>
              </a:pPr>
              <a:r>
                <a:rPr lang="ja-JP" altLang="en-US" sz="800" kern="10" spc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ヒラギノ角ゴ4"/>
                  <a:ea typeface="ヒラギノ角ゴ4"/>
                </a:rPr>
                <a:t>機能における飛躍的な進歩</a:t>
              </a:r>
              <a:endParaRPr lang="ja-JP" altLang="en-US" sz="800" kern="10" spc="0">
                <a:ln>
                  <a:noFill/>
                </a:ln>
                <a:solidFill>
                  <a:srgbClr val="000000"/>
                </a:solidFill>
                <a:effectLst/>
                <a:latin typeface="ヒラギノ角ゴ4"/>
                <a:ea typeface="ヒラギノ角ゴ4"/>
              </a:endParaRPr>
            </a:p>
          </p:txBody>
        </p:sp>
        <p:sp>
          <p:nvSpPr>
            <p:cNvPr id="18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904" y="2755"/>
              <a:ext cx="9766" cy="46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ja-JP" altLang="en-US" sz="800" kern="10" spc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ヒラギノ角ゴ4"/>
                  <a:ea typeface="ヒラギノ角ゴ4"/>
                </a:rPr>
                <a:t>セキュリティー機能を強化し、運用環境の柔軟性を向上させたことで、より多くの企業が導入しやすくなった</a:t>
              </a:r>
            </a:p>
            <a:p>
              <a:pPr algn="ctr" rtl="0">
                <a:buNone/>
              </a:pPr>
              <a:r>
                <a:rPr lang="ja-JP" altLang="en-US" sz="800" kern="10" spc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ヒラギノ角ゴ4"/>
                  <a:ea typeface="ヒラギノ角ゴ4"/>
                </a:rPr>
                <a:t>最新の</a:t>
              </a:r>
              <a:r>
                <a:rPr lang="en-US" altLang="ja-JP" sz="800" kern="10" spc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ヒラギノ角ゴ4"/>
                  <a:ea typeface="ヒラギノ角ゴ4"/>
                </a:rPr>
                <a:t>Windows Server</a:t>
              </a:r>
              <a:r>
                <a:rPr lang="ja-JP" altLang="en-US" sz="800" kern="10" spc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ヒラギノ角ゴ4"/>
                  <a:ea typeface="ヒラギノ角ゴ4"/>
                </a:rPr>
                <a:t>。</a:t>
              </a:r>
              <a:r>
                <a:rPr lang="en-US" altLang="ja-JP" sz="800" kern="10" spc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ヒラギノ角ゴ4"/>
                  <a:ea typeface="ヒラギノ角ゴ4"/>
                </a:rPr>
                <a:t>AI</a:t>
              </a:r>
              <a:r>
                <a:rPr lang="ja-JP" altLang="en-US" sz="800" kern="10" spc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ヒラギノ角ゴ4"/>
                  <a:ea typeface="ヒラギノ角ゴ4"/>
                </a:rPr>
                <a:t>（人工知能）などの高負荷に対応できるパフォーマンスを備えています。</a:t>
              </a:r>
              <a:endParaRPr lang="ja-JP" altLang="en-US" sz="800" kern="10" spc="0">
                <a:ln>
                  <a:noFill/>
                </a:ln>
                <a:solidFill>
                  <a:srgbClr val="000000"/>
                </a:solidFill>
                <a:effectLst/>
                <a:latin typeface="ヒラギノ角ゴ4"/>
                <a:ea typeface="ヒラギノ角ゴ4"/>
              </a:endParaRPr>
            </a:p>
          </p:txBody>
        </p:sp>
        <p:cxnSp>
          <p:nvCxnSpPr>
            <p:cNvPr id="2075" name="AutoShape 27"/>
            <p:cNvCxnSpPr>
              <a:cxnSpLocks noChangeShapeType="1"/>
            </p:cNvCxnSpPr>
            <p:nvPr/>
          </p:nvCxnSpPr>
          <p:spPr bwMode="auto">
            <a:xfrm>
              <a:off x="601" y="2590"/>
              <a:ext cx="1046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Rectangle 28"/>
            <p:cNvSpPr>
              <a:spLocks noChangeArrowheads="1"/>
            </p:cNvSpPr>
            <p:nvPr/>
          </p:nvSpPr>
          <p:spPr bwMode="auto">
            <a:xfrm>
              <a:off x="636" y="6130"/>
              <a:ext cx="10455" cy="3200"/>
            </a:xfrm>
            <a:prstGeom prst="rect">
              <a:avLst/>
            </a:prstGeom>
            <a:solidFill>
              <a:srgbClr val="DBE5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pic>
          <p:nvPicPr>
            <p:cNvPr id="2077" name="図 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409" t="24757" r="4994" b="21930"/>
            <a:stretch>
              <a:fillRect/>
            </a:stretch>
          </p:blipFill>
          <p:spPr bwMode="auto">
            <a:xfrm>
              <a:off x="8796" y="6420"/>
              <a:ext cx="2027" cy="2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WordArt 30"/>
            <p:cNvSpPr>
              <a:spLocks noChangeArrowheads="1" noChangeShapeType="1" noTextEdit="1"/>
            </p:cNvSpPr>
            <p:nvPr/>
          </p:nvSpPr>
          <p:spPr bwMode="auto">
            <a:xfrm>
              <a:off x="1254" y="6500"/>
              <a:ext cx="5618" cy="42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ja-JP" altLang="en-US" sz="800" kern="10" spc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ヒラギノ角ゴ6"/>
                  <a:ea typeface="ヒラギノ角ゴ6"/>
                </a:rPr>
                <a:t>高度で多層的なセキュリティ</a:t>
              </a:r>
              <a:endParaRPr lang="ja-JP" altLang="en-US" sz="800" kern="10" spc="0">
                <a:ln>
                  <a:noFill/>
                </a:ln>
                <a:solidFill>
                  <a:srgbClr val="0070C0"/>
                </a:solidFill>
                <a:effectLst/>
                <a:latin typeface="ヒラギノ角ゴ6"/>
                <a:ea typeface="ヒラギノ角ゴ6"/>
              </a:endParaRPr>
            </a:p>
          </p:txBody>
        </p:sp>
        <p:sp>
          <p:nvSpPr>
            <p:cNvPr id="21" name="WordArt 31"/>
            <p:cNvSpPr>
              <a:spLocks noChangeArrowheads="1" noChangeShapeType="1" noTextEdit="1"/>
            </p:cNvSpPr>
            <p:nvPr/>
          </p:nvSpPr>
          <p:spPr bwMode="auto">
            <a:xfrm>
              <a:off x="1161" y="7220"/>
              <a:ext cx="7409" cy="86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ja-JP" altLang="en-US" sz="800" kern="10" spc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ヒラギノ角ゴ4"/>
                  <a:ea typeface="ヒラギノ角ゴ4"/>
                </a:rPr>
                <a:t>◆ハードウェア、ファームウェア、オペレーティング システムの機能を最大限に</a:t>
              </a:r>
            </a:p>
            <a:p>
              <a:pPr algn="l" rtl="0">
                <a:buNone/>
              </a:pPr>
              <a:r>
                <a:rPr lang="ja-JP" altLang="en-US" sz="800" kern="10" spc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ヒラギノ角ゴ4"/>
                  <a:ea typeface="ヒラギノ角ゴ4"/>
                </a:rPr>
                <a:t>　活用し、セキュア コア サーバーで環境を保護します</a:t>
              </a:r>
            </a:p>
            <a:p>
              <a:pPr algn="l" rtl="0">
                <a:buNone/>
              </a:pPr>
              <a:r>
                <a:rPr lang="ja-JP" altLang="en-US" sz="800" kern="10" spc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ヒラギノ角ゴ4"/>
                  <a:ea typeface="ヒラギノ角ゴ4"/>
                </a:rPr>
                <a:t>◆ソフトウェア定義のネットワーキングとマイクロセグメンテーションにより、</a:t>
              </a:r>
            </a:p>
            <a:p>
              <a:pPr algn="l" rtl="0">
                <a:buNone/>
              </a:pPr>
              <a:r>
                <a:rPr lang="ja-JP" altLang="en-US" sz="800" kern="10" spc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ヒラギノ角ゴ4"/>
                  <a:ea typeface="ヒラギノ角ゴ4"/>
                </a:rPr>
                <a:t>　攻撃や内部攻撃の水平拡散を防止</a:t>
              </a:r>
              <a:endParaRPr lang="ja-JP" altLang="en-US" sz="800" kern="10" spc="0">
                <a:ln>
                  <a:noFill/>
                </a:ln>
                <a:solidFill>
                  <a:srgbClr val="000000"/>
                </a:solidFill>
                <a:effectLst/>
                <a:latin typeface="ヒラギノ角ゴ4"/>
                <a:ea typeface="ヒラギノ角ゴ4"/>
              </a:endParaRPr>
            </a:p>
          </p:txBody>
        </p:sp>
        <p:sp>
          <p:nvSpPr>
            <p:cNvPr id="22" name="WordArt 32"/>
            <p:cNvSpPr>
              <a:spLocks noChangeArrowheads="1" noChangeShapeType="1" noTextEdit="1"/>
            </p:cNvSpPr>
            <p:nvPr/>
          </p:nvSpPr>
          <p:spPr bwMode="auto">
            <a:xfrm>
              <a:off x="1161" y="8155"/>
              <a:ext cx="5990" cy="89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ja-JP" altLang="en-US" sz="800" kern="10" spc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ヒラギノ角ゴ4"/>
                  <a:ea typeface="ヒラギノ角ゴ4"/>
                </a:rPr>
                <a:t>◆</a:t>
              </a:r>
              <a:r>
                <a:rPr lang="en-US" altLang="ja-JP" sz="800" kern="10" spc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ヒラギノ角ゴ4"/>
                  <a:ea typeface="ヒラギノ角ゴ4"/>
                </a:rPr>
                <a:t>Hyper-V </a:t>
              </a:r>
              <a:r>
                <a:rPr lang="ja-JP" altLang="en-US" sz="800" kern="10" spc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ヒラギノ角ゴ4"/>
                  <a:ea typeface="ヒラギノ角ゴ4"/>
                </a:rPr>
                <a:t>による仮想化ベースのセキュリティ</a:t>
              </a:r>
            </a:p>
            <a:p>
              <a:pPr algn="l" rtl="0">
                <a:buNone/>
              </a:pPr>
              <a:r>
                <a:rPr lang="ja-JP" altLang="en-US" sz="800" kern="10" spc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ヒラギノ角ゴ4"/>
                  <a:ea typeface="ヒラギノ角ゴ4"/>
                </a:rPr>
                <a:t>◆再起動回数が少なくて済むため、重要なセキュリティパッチを</a:t>
              </a:r>
            </a:p>
            <a:p>
              <a:pPr algn="l" rtl="0">
                <a:buNone/>
              </a:pPr>
              <a:r>
                <a:rPr lang="ja-JP" altLang="en-US" sz="800" kern="10" spc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ヒラギノ角ゴ4"/>
                  <a:ea typeface="ヒラギノ角ゴ4"/>
                </a:rPr>
                <a:t>　ダウンタイムを抑えて迅速に実装できます</a:t>
              </a:r>
            </a:p>
            <a:p>
              <a:pPr algn="l" rtl="0">
                <a:buNone/>
              </a:pPr>
              <a:r>
                <a:rPr lang="ja-JP" altLang="en-US" sz="800" kern="10" spc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ヒラギノ角ゴ4"/>
                  <a:ea typeface="ヒラギノ角ゴ4"/>
                </a:rPr>
                <a:t>◆スケーラブルな次世代の</a:t>
              </a:r>
              <a:r>
                <a:rPr lang="en-US" altLang="ja-JP" sz="800" kern="10" spc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ヒラギノ角ゴ4"/>
                  <a:ea typeface="ヒラギノ角ゴ4"/>
                </a:rPr>
                <a:t>Active Directory</a:t>
              </a:r>
              <a:r>
                <a:rPr lang="ja-JP" altLang="en-US" sz="800" kern="10" spc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ヒラギノ角ゴ4"/>
                  <a:ea typeface="ヒラギノ角ゴ4"/>
                </a:rPr>
                <a:t>による</a:t>
              </a:r>
              <a:r>
                <a:rPr lang="en-US" altLang="ja-JP" sz="800" kern="10" spc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ヒラギノ角ゴ4"/>
                  <a:ea typeface="ヒラギノ角ゴ4"/>
                </a:rPr>
                <a:t>ID</a:t>
              </a:r>
              <a:r>
                <a:rPr lang="ja-JP" altLang="en-US" sz="800" kern="10" spc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ヒラギノ角ゴ4"/>
                  <a:ea typeface="ヒラギノ角ゴ4"/>
                </a:rPr>
                <a:t>管理の強化</a:t>
              </a:r>
              <a:endParaRPr lang="ja-JP" altLang="en-US" sz="800" kern="10" spc="0">
                <a:ln>
                  <a:noFill/>
                </a:ln>
                <a:solidFill>
                  <a:srgbClr val="000000"/>
                </a:solidFill>
                <a:effectLst/>
                <a:latin typeface="ヒラギノ角ゴ4"/>
                <a:ea typeface="ヒラギノ角ゴ4"/>
              </a:endParaRPr>
            </a:p>
          </p:txBody>
        </p:sp>
        <p:cxnSp>
          <p:nvCxnSpPr>
            <p:cNvPr id="2081" name="AutoShape 33"/>
            <p:cNvCxnSpPr>
              <a:cxnSpLocks noChangeShapeType="1"/>
            </p:cNvCxnSpPr>
            <p:nvPr/>
          </p:nvCxnSpPr>
          <p:spPr bwMode="auto">
            <a:xfrm>
              <a:off x="1161" y="7005"/>
              <a:ext cx="5829" cy="0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" name="Rectangle 34"/>
            <p:cNvSpPr>
              <a:spLocks noChangeArrowheads="1"/>
            </p:cNvSpPr>
            <p:nvPr/>
          </p:nvSpPr>
          <p:spPr bwMode="auto">
            <a:xfrm>
              <a:off x="601" y="11854"/>
              <a:ext cx="10455" cy="2815"/>
            </a:xfrm>
            <a:prstGeom prst="rect">
              <a:avLst/>
            </a:prstGeom>
            <a:solidFill>
              <a:srgbClr val="DBE5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1258" y="12294"/>
              <a:ext cx="8197" cy="42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ja-JP" altLang="en-US" sz="800" kern="10" spc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ヒラギノ角ゴ6"/>
                  <a:ea typeface="ヒラギノ角ゴ6"/>
                </a:rPr>
                <a:t>高性能で将来に備えたインフラストラクチャ</a:t>
              </a:r>
              <a:endParaRPr lang="ja-JP" altLang="en-US" sz="800" kern="10" spc="0">
                <a:ln>
                  <a:noFill/>
                </a:ln>
                <a:solidFill>
                  <a:srgbClr val="0070C0"/>
                </a:solidFill>
                <a:effectLst/>
                <a:latin typeface="ヒラギノ角ゴ6"/>
                <a:ea typeface="ヒラギノ角ゴ6"/>
              </a:endParaRPr>
            </a:p>
          </p:txBody>
        </p:sp>
        <p:cxnSp>
          <p:nvCxnSpPr>
            <p:cNvPr id="2084" name="AutoShape 36"/>
            <p:cNvCxnSpPr>
              <a:cxnSpLocks noChangeShapeType="1"/>
            </p:cNvCxnSpPr>
            <p:nvPr/>
          </p:nvCxnSpPr>
          <p:spPr bwMode="auto">
            <a:xfrm>
              <a:off x="1165" y="12799"/>
              <a:ext cx="8290" cy="0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" name="WordArt 37"/>
            <p:cNvSpPr>
              <a:spLocks noChangeArrowheads="1" noChangeShapeType="1" noTextEdit="1"/>
            </p:cNvSpPr>
            <p:nvPr/>
          </p:nvSpPr>
          <p:spPr bwMode="auto">
            <a:xfrm>
              <a:off x="1239" y="13033"/>
              <a:ext cx="7698" cy="1281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ja-JP" altLang="en-US" sz="800" kern="10" spc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ヒラギノ角ゴ4"/>
                  <a:ea typeface="ヒラギノ角ゴ4"/>
                </a:rPr>
                <a:t>◆</a:t>
              </a:r>
              <a:r>
                <a:rPr lang="en-US" altLang="ja-JP" sz="800" kern="10" spc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ヒラギノ角ゴ4"/>
                  <a:ea typeface="ヒラギノ角ゴ4"/>
                </a:rPr>
                <a:t>AI </a:t>
              </a:r>
              <a:r>
                <a:rPr lang="ja-JP" altLang="en-US" sz="800" kern="10" spc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ヒラギノ角ゴ4"/>
                  <a:ea typeface="ヒラギノ角ゴ4"/>
                </a:rPr>
                <a:t>ワークロードとエッジでの推論をサポートするように構築されており、</a:t>
              </a:r>
            </a:p>
            <a:p>
              <a:pPr algn="l" rtl="0">
                <a:buNone/>
              </a:pPr>
              <a:r>
                <a:rPr lang="ja-JP" altLang="en-US" sz="800" kern="10" spc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ヒラギノ角ゴ4"/>
                  <a:ea typeface="ヒラギノ角ゴ4"/>
                </a:rPr>
                <a:t>　ライブ マイグレーションとフェールオーバー クラスタリングによる </a:t>
              </a:r>
              <a:r>
                <a:rPr lang="en-US" altLang="ja-JP" sz="800" kern="10" spc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ヒラギノ角ゴ4"/>
                  <a:ea typeface="ヒラギノ角ゴ4"/>
                </a:rPr>
                <a:t>VM </a:t>
              </a:r>
              <a:r>
                <a:rPr lang="ja-JP" altLang="en-US" sz="800" kern="10" spc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ヒラギノ角ゴ4"/>
                  <a:ea typeface="ヒラギノ角ゴ4"/>
                </a:rPr>
                <a:t>間の</a:t>
              </a:r>
            </a:p>
            <a:p>
              <a:pPr algn="l" rtl="0">
                <a:buNone/>
              </a:pPr>
              <a:r>
                <a:rPr lang="ja-JP" altLang="en-US" sz="800" kern="10" spc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ヒラギノ角ゴ4"/>
                  <a:ea typeface="ヒラギノ角ゴ4"/>
                </a:rPr>
                <a:t>　</a:t>
              </a:r>
              <a:r>
                <a:rPr lang="en-US" altLang="ja-JP" sz="800" kern="10" spc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ヒラギノ角ゴ4"/>
                  <a:ea typeface="ヒラギノ角ゴ4"/>
                </a:rPr>
                <a:t>GPU </a:t>
              </a:r>
              <a:r>
                <a:rPr lang="ja-JP" altLang="en-US" sz="800" kern="10" spc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ヒラギノ角ゴ4"/>
                  <a:ea typeface="ヒラギノ角ゴ4"/>
                </a:rPr>
                <a:t>パーティション分割</a:t>
              </a:r>
            </a:p>
            <a:p>
              <a:pPr algn="l" rtl="0">
                <a:buNone/>
              </a:pPr>
              <a:r>
                <a:rPr lang="ja-JP" altLang="en-US" sz="800" kern="10" spc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ヒラギノ角ゴ4"/>
                  <a:ea typeface="ヒラギノ角ゴ4"/>
                </a:rPr>
                <a:t>◆スケーラビリティの向上</a:t>
              </a:r>
              <a:r>
                <a:rPr lang="en-US" altLang="ja-JP" sz="800" kern="10" spc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ヒラギノ角ゴ4"/>
                  <a:ea typeface="ヒラギノ角ゴ4"/>
                </a:rPr>
                <a:t>: </a:t>
              </a:r>
              <a:r>
                <a:rPr lang="ja-JP" altLang="en-US" sz="800" kern="10" spc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ヒラギノ角ゴ4"/>
                  <a:ea typeface="ヒラギノ角ゴ4"/>
                </a:rPr>
                <a:t>大規模な仮想マシンで </a:t>
              </a:r>
              <a:r>
                <a:rPr lang="en-US" altLang="ja-JP" sz="800" kern="10" spc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ヒラギノ角ゴ4"/>
                  <a:ea typeface="ヒラギノ角ゴ4"/>
                </a:rPr>
                <a:t>240 TB </a:t>
              </a:r>
              <a:r>
                <a:rPr lang="ja-JP" altLang="en-US" sz="800" kern="10" spc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ヒラギノ角ゴ4"/>
                  <a:ea typeface="ヒラギノ角ゴ4"/>
                </a:rPr>
                <a:t>の</a:t>
              </a:r>
              <a:r>
                <a:rPr lang="en-US" altLang="ja-JP" sz="800" kern="10" spc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ヒラギノ角ゴ4"/>
                  <a:ea typeface="ヒラギノ角ゴ4"/>
                </a:rPr>
                <a:t>RAM</a:t>
              </a:r>
              <a:r>
                <a:rPr lang="ja-JP" altLang="en-US" sz="800" kern="10" spc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ヒラギノ角ゴ4"/>
                  <a:ea typeface="ヒラギノ角ゴ4"/>
                </a:rPr>
                <a:t>と</a:t>
              </a:r>
            </a:p>
            <a:p>
              <a:pPr algn="l" rtl="0">
                <a:buNone/>
              </a:pPr>
              <a:r>
                <a:rPr lang="ja-JP" altLang="en-US" sz="800" kern="10" spc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ヒラギノ角ゴ4"/>
                  <a:ea typeface="ヒラギノ角ゴ4"/>
                </a:rPr>
                <a:t>　</a:t>
              </a:r>
              <a:r>
                <a:rPr lang="en-US" altLang="ja-JP" sz="800" kern="10" spc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ヒラギノ角ゴ4"/>
                  <a:ea typeface="ヒラギノ角ゴ4"/>
                </a:rPr>
                <a:t>2048 </a:t>
              </a:r>
              <a:r>
                <a:rPr lang="ja-JP" altLang="en-US" sz="800" kern="10" spc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ヒラギノ角ゴ4"/>
                  <a:ea typeface="ヒラギノ角ゴ4"/>
                </a:rPr>
                <a:t>の仮想プロセッサがサポートされるようになりました</a:t>
              </a:r>
              <a:endParaRPr lang="ja-JP" altLang="en-US" sz="800" kern="10" spc="0">
                <a:ln>
                  <a:noFill/>
                </a:ln>
                <a:solidFill>
                  <a:srgbClr val="000000"/>
                </a:solidFill>
                <a:effectLst/>
                <a:latin typeface="ヒラギノ角ゴ4"/>
                <a:ea typeface="ヒラギノ角ゴ4"/>
              </a:endParaRPr>
            </a:p>
          </p:txBody>
        </p:sp>
        <p:grpSp>
          <p:nvGrpSpPr>
            <p:cNvPr id="26" name="Group 38"/>
            <p:cNvGrpSpPr>
              <a:grpSpLocks/>
            </p:cNvGrpSpPr>
            <p:nvPr/>
          </p:nvGrpSpPr>
          <p:grpSpPr bwMode="auto">
            <a:xfrm>
              <a:off x="9084" y="12987"/>
              <a:ext cx="1601" cy="1356"/>
              <a:chOff x="863" y="12966"/>
              <a:chExt cx="1819" cy="1541"/>
            </a:xfrm>
          </p:grpSpPr>
          <p:pic>
            <p:nvPicPr>
              <p:cNvPr id="2087" name="図 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465" t="34291" r="1903" b="28630"/>
              <a:stretch>
                <a:fillRect/>
              </a:stretch>
            </p:blipFill>
            <p:spPr bwMode="auto">
              <a:xfrm>
                <a:off x="863" y="12966"/>
                <a:ext cx="1819" cy="15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Rectangle 40"/>
              <p:cNvSpPr>
                <a:spLocks noChangeArrowheads="1"/>
              </p:cNvSpPr>
              <p:nvPr/>
            </p:nvSpPr>
            <p:spPr bwMode="auto">
              <a:xfrm>
                <a:off x="865" y="12966"/>
                <a:ext cx="494" cy="12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sp>
          <p:nvSpPr>
            <p:cNvPr id="27" name="WordArt 41"/>
            <p:cNvSpPr>
              <a:spLocks noChangeArrowheads="1" noChangeShapeType="1" noTextEdit="1"/>
            </p:cNvSpPr>
            <p:nvPr/>
          </p:nvSpPr>
          <p:spPr bwMode="auto">
            <a:xfrm>
              <a:off x="1182" y="9591"/>
              <a:ext cx="6325" cy="42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ja-JP" altLang="en-US" sz="800" kern="10" spc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ヒラギノ角ゴ6"/>
                  <a:ea typeface="ヒラギノ角ゴ6"/>
                </a:rPr>
                <a:t>どこでもクラウドの俊敏性を実現</a:t>
              </a:r>
              <a:endParaRPr lang="ja-JP" altLang="en-US" sz="800" kern="10" spc="0">
                <a:ln>
                  <a:noFill/>
                </a:ln>
                <a:solidFill>
                  <a:srgbClr val="0070C0"/>
                </a:solidFill>
                <a:effectLst/>
                <a:latin typeface="ヒラギノ角ゴ6"/>
                <a:ea typeface="ヒラギノ角ゴ6"/>
              </a:endParaRPr>
            </a:p>
          </p:txBody>
        </p:sp>
        <p:cxnSp>
          <p:nvCxnSpPr>
            <p:cNvPr id="2090" name="AutoShape 42"/>
            <p:cNvCxnSpPr>
              <a:cxnSpLocks noChangeShapeType="1"/>
            </p:cNvCxnSpPr>
            <p:nvPr/>
          </p:nvCxnSpPr>
          <p:spPr bwMode="auto">
            <a:xfrm>
              <a:off x="1089" y="10096"/>
              <a:ext cx="6528" cy="0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" name="WordArt 43"/>
            <p:cNvSpPr>
              <a:spLocks noChangeArrowheads="1" noChangeShapeType="1" noTextEdit="1"/>
            </p:cNvSpPr>
            <p:nvPr/>
          </p:nvSpPr>
          <p:spPr bwMode="auto">
            <a:xfrm>
              <a:off x="2546" y="10294"/>
              <a:ext cx="8277" cy="1344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ja-JP" altLang="en-US" sz="800" kern="10" spc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ヒラギノ角ゴ4"/>
                  <a:ea typeface="ヒラギノ角ゴ4"/>
                </a:rPr>
                <a:t>◆</a:t>
              </a:r>
              <a:r>
                <a:rPr lang="en-US" altLang="ja-JP" sz="800" kern="10" spc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ヒラギノ角ゴ4"/>
                  <a:ea typeface="ヒラギノ角ゴ4"/>
                </a:rPr>
                <a:t>Azure Arc </a:t>
              </a:r>
              <a:r>
                <a:rPr lang="ja-JP" altLang="en-US" sz="800" kern="10" spc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ヒラギノ角ゴ4"/>
                  <a:ea typeface="ヒラギノ角ゴ4"/>
                </a:rPr>
                <a:t>に簡単に接続できるため、</a:t>
              </a:r>
              <a:r>
                <a:rPr lang="en-US" altLang="ja-JP" sz="800" kern="10" spc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ヒラギノ角ゴ4"/>
                  <a:ea typeface="ヒラギノ角ゴ4"/>
                </a:rPr>
                <a:t>Azure Arc </a:t>
              </a:r>
              <a:r>
                <a:rPr lang="ja-JP" altLang="en-US" sz="800" kern="10" spc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ヒラギノ角ゴ4"/>
                  <a:ea typeface="ヒラギノ角ゴ4"/>
                </a:rPr>
                <a:t>のハイブリッド</a:t>
              </a:r>
            </a:p>
            <a:p>
              <a:pPr algn="l" rtl="0">
                <a:buNone/>
              </a:pPr>
              <a:r>
                <a:rPr lang="ja-JP" altLang="en-US" sz="800" kern="10" spc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ヒラギノ角ゴ4"/>
                  <a:ea typeface="ヒラギノ角ゴ4"/>
                </a:rPr>
                <a:t>　およびマルチクラウド管理機能を活用できます</a:t>
              </a:r>
            </a:p>
            <a:p>
              <a:pPr algn="l" rtl="0">
                <a:buNone/>
              </a:pPr>
              <a:r>
                <a:rPr lang="ja-JP" altLang="en-US" sz="800" kern="10" spc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ヒラギノ角ゴ4"/>
                  <a:ea typeface="ヒラギノ角ゴ4"/>
                </a:rPr>
                <a:t>◆</a:t>
              </a:r>
              <a:r>
                <a:rPr lang="en-US" altLang="ja-JP" sz="800" kern="10" spc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ヒラギノ角ゴ4"/>
                  <a:ea typeface="ヒラギノ角ゴ4"/>
                </a:rPr>
                <a:t>Azure Arc </a:t>
              </a:r>
              <a:r>
                <a:rPr lang="ja-JP" altLang="en-US" sz="800" kern="10" spc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ヒラギノ角ゴ4"/>
                  <a:ea typeface="ヒラギノ角ゴ4"/>
                </a:rPr>
                <a:t>に接続されたお客様が利用できる柔軟な従量課金制オプション</a:t>
              </a:r>
            </a:p>
            <a:p>
              <a:pPr algn="l" rtl="0">
                <a:buNone/>
              </a:pPr>
              <a:r>
                <a:rPr lang="ja-JP" altLang="en-US" sz="800" kern="10" spc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ヒラギノ角ゴ4"/>
                  <a:ea typeface="ヒラギノ角ゴ4"/>
                </a:rPr>
                <a:t>◆より安全でスケーラブル、かつ適応性の高いソフトウェア定義型ネットワーキング、</a:t>
              </a:r>
            </a:p>
            <a:p>
              <a:pPr algn="l" rtl="0">
                <a:buNone/>
              </a:pPr>
              <a:r>
                <a:rPr lang="ja-JP" altLang="en-US" sz="800" kern="10" spc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ヒラギノ角ゴ4"/>
                  <a:ea typeface="ヒラギノ角ゴ4"/>
                </a:rPr>
                <a:t>　およびより簡単なネットワーキングセットアップ</a:t>
              </a:r>
              <a:endParaRPr lang="ja-JP" altLang="en-US" sz="800" kern="10" spc="0">
                <a:ln>
                  <a:noFill/>
                </a:ln>
                <a:solidFill>
                  <a:srgbClr val="000000"/>
                </a:solidFill>
                <a:effectLst/>
                <a:latin typeface="ヒラギノ角ゴ4"/>
                <a:ea typeface="ヒラギノ角ゴ4"/>
              </a:endParaRPr>
            </a:p>
          </p:txBody>
        </p:sp>
        <p:pic>
          <p:nvPicPr>
            <p:cNvPr id="2092" name="図 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070" t="20860" r="6627" b="39246"/>
            <a:stretch>
              <a:fillRect/>
            </a:stretch>
          </p:blipFill>
          <p:spPr bwMode="auto">
            <a:xfrm>
              <a:off x="1081" y="10239"/>
              <a:ext cx="1200" cy="1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790454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438</Words>
  <Application>Microsoft Office PowerPoint</Application>
  <PresentationFormat>A4 210 x 297 mm</PresentationFormat>
  <Paragraphs>98</Paragraphs>
  <Slides>2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3" baseType="lpstr">
      <vt:lpstr>Office ​​テーマ</vt:lpstr>
      <vt:lpstr>PowerPoint プレゼンテーション</vt:lpstr>
      <vt:lpstr>PowerPoint プレゼンテーション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hayashi</dc:creator>
  <cp:lastModifiedBy>hayashi</cp:lastModifiedBy>
  <cp:revision>1</cp:revision>
  <dcterms:created xsi:type="dcterms:W3CDTF">2025-01-28T04:22:37Z</dcterms:created>
  <dcterms:modified xsi:type="dcterms:W3CDTF">2025-01-28T04:24:40Z</dcterms:modified>
</cp:coreProperties>
</file>